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49" r:id="rId3"/>
    <p:sldId id="346" r:id="rId4"/>
    <p:sldId id="347" r:id="rId5"/>
    <p:sldId id="356" r:id="rId6"/>
    <p:sldId id="350" r:id="rId7"/>
    <p:sldId id="354" r:id="rId8"/>
    <p:sldId id="355" r:id="rId9"/>
    <p:sldId id="359" r:id="rId10"/>
    <p:sldId id="357" r:id="rId11"/>
    <p:sldId id="358" r:id="rId12"/>
    <p:sldId id="360" r:id="rId13"/>
    <p:sldId id="287" r:id="rId14"/>
    <p:sldId id="343" r:id="rId15"/>
    <p:sldId id="345" r:id="rId16"/>
    <p:sldId id="289" r:id="rId17"/>
    <p:sldId id="344" r:id="rId18"/>
    <p:sldId id="353" r:id="rId19"/>
    <p:sldId id="361" r:id="rId20"/>
    <p:sldId id="291" r:id="rId21"/>
    <p:sldId id="292" r:id="rId22"/>
    <p:sldId id="293" r:id="rId23"/>
    <p:sldId id="296" r:id="rId24"/>
    <p:sldId id="301" r:id="rId25"/>
    <p:sldId id="304" r:id="rId26"/>
    <p:sldId id="305" r:id="rId27"/>
    <p:sldId id="362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4T15:45:22.41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835" r="-1" b="759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/>
              <a:t>Die Wortarten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Kennen und unterscheiden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Was weißt du schon? Ordne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4CFEA0E-A524-4283-BAC2-DD946D5C5E25}"/>
              </a:ext>
            </a:extLst>
          </p:cNvPr>
          <p:cNvCxnSpPr>
            <a:cxnSpLocks/>
          </p:cNvCxnSpPr>
          <p:nvPr/>
        </p:nvCxnSpPr>
        <p:spPr>
          <a:xfrm>
            <a:off x="4073236" y="2230365"/>
            <a:ext cx="1735282" cy="2199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0CD4F98-8BBB-452C-8005-7AA4216B5B27}"/>
              </a:ext>
            </a:extLst>
          </p:cNvPr>
          <p:cNvCxnSpPr>
            <a:cxnSpLocks/>
          </p:cNvCxnSpPr>
          <p:nvPr/>
        </p:nvCxnSpPr>
        <p:spPr>
          <a:xfrm>
            <a:off x="4114800" y="2899064"/>
            <a:ext cx="1693718" cy="108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71C2EBA-B781-43A1-937C-7DDDF90B4794}"/>
              </a:ext>
            </a:extLst>
          </p:cNvPr>
          <p:cNvCxnSpPr>
            <a:cxnSpLocks/>
          </p:cNvCxnSpPr>
          <p:nvPr/>
        </p:nvCxnSpPr>
        <p:spPr>
          <a:xfrm>
            <a:off x="4270664" y="3429000"/>
            <a:ext cx="142668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37170B8-FA68-48E4-9FD3-2F4554FA6636}"/>
              </a:ext>
            </a:extLst>
          </p:cNvPr>
          <p:cNvCxnSpPr>
            <a:cxnSpLocks/>
          </p:cNvCxnSpPr>
          <p:nvPr/>
        </p:nvCxnSpPr>
        <p:spPr>
          <a:xfrm>
            <a:off x="4842164" y="3979718"/>
            <a:ext cx="966354" cy="10598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CD4E7A8A-187D-4D1F-B001-0EDA1292C675}"/>
              </a:ext>
            </a:extLst>
          </p:cNvPr>
          <p:cNvCxnSpPr>
            <a:cxnSpLocks/>
          </p:cNvCxnSpPr>
          <p:nvPr/>
        </p:nvCxnSpPr>
        <p:spPr>
          <a:xfrm>
            <a:off x="4618760" y="4658157"/>
            <a:ext cx="1189758" cy="7970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AA0368C-BEC0-4A9B-9481-D6D893BE4E6B}"/>
              </a:ext>
            </a:extLst>
          </p:cNvPr>
          <p:cNvCxnSpPr>
            <a:cxnSpLocks/>
          </p:cNvCxnSpPr>
          <p:nvPr/>
        </p:nvCxnSpPr>
        <p:spPr>
          <a:xfrm flipV="1">
            <a:off x="4023881" y="2348347"/>
            <a:ext cx="1784637" cy="28452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BCB7B39F-75D3-479A-A201-7F3642CF5664}"/>
              </a:ext>
            </a:extLst>
          </p:cNvPr>
          <p:cNvCxnSpPr>
            <a:cxnSpLocks/>
          </p:cNvCxnSpPr>
          <p:nvPr/>
        </p:nvCxnSpPr>
        <p:spPr>
          <a:xfrm flipV="1">
            <a:off x="4023881" y="3007623"/>
            <a:ext cx="1784637" cy="28452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0CBD6D83-5139-4DED-BAB2-FE7B77993544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9097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Übersicht Pronomen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247409" y="1968560"/>
            <a:ext cx="675409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A490984-116A-401A-B473-4A04478770A5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064224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B6ADD2-5CFA-42F0-BE73-D44B2A63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3300">
                <a:latin typeface="Abadi" panose="020B0604020104020204" pitchFamily="34" charset="0"/>
              </a:rPr>
              <a:t>Vorgehensweise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C6F63B-BAEF-4894-9069-FD12913DB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Jetzt erfährst du mehr über die einzelnen </a:t>
            </a:r>
            <a:r>
              <a:rPr lang="de-DE" dirty="0" err="1">
                <a:latin typeface="Abadi" panose="020B0604020104020204" pitchFamily="34" charset="0"/>
              </a:rPr>
              <a:t>Pronomenarten</a:t>
            </a:r>
            <a:r>
              <a:rPr lang="de-DE" dirty="0">
                <a:latin typeface="Abadi" panose="020B0604020104020204" pitchFamily="34" charset="0"/>
              </a:rPr>
              <a:t>.</a:t>
            </a: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Der Fokus liegt auf den Personalpronomen und den Reflexivpronomen.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381C44B-ACA9-4657-8315-D88E1A67FB94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852573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Das Personalpronomen ersetzt ein Substantiv / Nomen.</a:t>
            </a:r>
            <a:r>
              <a:rPr lang="de-DE" altLang="de-DE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charset="0"/>
              </a:rPr>
              <a:t> </a:t>
            </a:r>
          </a:p>
        </p:txBody>
      </p:sp>
      <p:grpSp>
        <p:nvGrpSpPr>
          <p:cNvPr id="36884" name="Group 20"/>
          <p:cNvGrpSpPr>
            <a:grpSpLocks/>
          </p:cNvGrpSpPr>
          <p:nvPr/>
        </p:nvGrpSpPr>
        <p:grpSpPr bwMode="auto">
          <a:xfrm>
            <a:off x="2590800" y="2438400"/>
            <a:ext cx="7391400" cy="3289300"/>
            <a:chOff x="0" y="0"/>
            <a:chExt cx="3515" cy="2072"/>
          </a:xfrm>
          <a:solidFill>
            <a:schemeClr val="bg1"/>
          </a:solidFill>
        </p:grpSpPr>
        <p:sp>
          <p:nvSpPr>
            <p:cNvPr id="34821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387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br>
                <a:rPr lang="de-DE" altLang="de-DE">
                  <a:latin typeface="Times New Roman" charset="0"/>
                </a:rPr>
              </a:br>
              <a:r>
                <a:rPr lang="de-DE" altLang="de-DE"/>
                <a:t>Lisa</a:t>
              </a:r>
              <a:r>
                <a:rPr lang="de-DE" altLang="de-DE">
                  <a:latin typeface="Times New Roman" charset="0"/>
                </a:rPr>
                <a:t>  </a:t>
              </a:r>
            </a:p>
          </p:txBody>
        </p:sp>
        <p:sp>
          <p:nvSpPr>
            <p:cNvPr id="34822" name="Rectangle 5"/>
            <p:cNvSpPr>
              <a:spLocks noChangeArrowheads="1"/>
            </p:cNvSpPr>
            <p:nvPr/>
          </p:nvSpPr>
          <p:spPr bwMode="auto">
            <a:xfrm>
              <a:off x="387" y="0"/>
              <a:ext cx="648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3" name="Rectangle 6"/>
            <p:cNvSpPr>
              <a:spLocks noChangeArrowheads="1"/>
            </p:cNvSpPr>
            <p:nvPr/>
          </p:nvSpPr>
          <p:spPr bwMode="auto">
            <a:xfrm>
              <a:off x="1035" y="0"/>
              <a:ext cx="924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</a:t>
              </a:r>
            </a:p>
          </p:txBody>
        </p:sp>
        <p:sp>
          <p:nvSpPr>
            <p:cNvPr id="34824" name="Rectangle 7"/>
            <p:cNvSpPr>
              <a:spLocks noChangeArrowheads="1"/>
            </p:cNvSpPr>
            <p:nvPr/>
          </p:nvSpPr>
          <p:spPr bwMode="auto">
            <a:xfrm>
              <a:off x="1959" y="0"/>
              <a:ext cx="1556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ihrem Onkel.</a:t>
              </a:r>
            </a:p>
          </p:txBody>
        </p:sp>
        <p:sp>
          <p:nvSpPr>
            <p:cNvPr id="34825" name="Rectangle 8"/>
            <p:cNvSpPr>
              <a:spLocks noChangeArrowheads="1"/>
            </p:cNvSpPr>
            <p:nvPr/>
          </p:nvSpPr>
          <p:spPr bwMode="auto">
            <a:xfrm>
              <a:off x="0" y="518"/>
              <a:ext cx="387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Sie</a:t>
              </a:r>
            </a:p>
          </p:txBody>
        </p:sp>
        <p:sp>
          <p:nvSpPr>
            <p:cNvPr id="34826" name="Rectangle 9"/>
            <p:cNvSpPr>
              <a:spLocks noChangeArrowheads="1"/>
            </p:cNvSpPr>
            <p:nvPr/>
          </p:nvSpPr>
          <p:spPr bwMode="auto">
            <a:xfrm>
              <a:off x="387" y="518"/>
              <a:ext cx="648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27" name="Rectangle 10"/>
            <p:cNvSpPr>
              <a:spLocks noChangeArrowheads="1"/>
            </p:cNvSpPr>
            <p:nvPr/>
          </p:nvSpPr>
          <p:spPr bwMode="auto">
            <a:xfrm>
              <a:off x="1035" y="518"/>
              <a:ext cx="924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den Brief </a:t>
              </a:r>
            </a:p>
          </p:txBody>
        </p:sp>
        <p:sp>
          <p:nvSpPr>
            <p:cNvPr id="34828" name="Rectangle 11"/>
            <p:cNvSpPr>
              <a:spLocks noChangeArrowheads="1"/>
            </p:cNvSpPr>
            <p:nvPr/>
          </p:nvSpPr>
          <p:spPr bwMode="auto">
            <a:xfrm>
              <a:off x="1959" y="518"/>
              <a:ext cx="1556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ihrem Onkel.</a:t>
              </a:r>
            </a:p>
          </p:txBody>
        </p:sp>
        <p:sp>
          <p:nvSpPr>
            <p:cNvPr id="34829" name="Rectangle 12"/>
            <p:cNvSpPr>
              <a:spLocks noChangeArrowheads="1"/>
            </p:cNvSpPr>
            <p:nvPr/>
          </p:nvSpPr>
          <p:spPr bwMode="auto">
            <a:xfrm>
              <a:off x="0" y="1036"/>
              <a:ext cx="387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0" name="Rectangle 13"/>
            <p:cNvSpPr>
              <a:spLocks noChangeArrowheads="1"/>
            </p:cNvSpPr>
            <p:nvPr/>
          </p:nvSpPr>
          <p:spPr bwMode="auto">
            <a:xfrm>
              <a:off x="387" y="1036"/>
              <a:ext cx="648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1" name="Rectangle 14"/>
            <p:cNvSpPr>
              <a:spLocks noChangeArrowheads="1"/>
            </p:cNvSpPr>
            <p:nvPr/>
          </p:nvSpPr>
          <p:spPr bwMode="auto">
            <a:xfrm>
              <a:off x="1035" y="1036"/>
              <a:ext cx="924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ihn</a:t>
              </a:r>
            </a:p>
          </p:txBody>
        </p:sp>
        <p:sp>
          <p:nvSpPr>
            <p:cNvPr id="34832" name="Rectangle 15"/>
            <p:cNvSpPr>
              <a:spLocks noChangeArrowheads="1"/>
            </p:cNvSpPr>
            <p:nvPr/>
          </p:nvSpPr>
          <p:spPr bwMode="auto">
            <a:xfrm>
              <a:off x="1959" y="1036"/>
              <a:ext cx="1556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ihrem Onkel.</a:t>
              </a:r>
            </a:p>
          </p:txBody>
        </p:sp>
        <p:sp>
          <p:nvSpPr>
            <p:cNvPr id="34833" name="Rectangle 16"/>
            <p:cNvSpPr>
              <a:spLocks noChangeArrowheads="1"/>
            </p:cNvSpPr>
            <p:nvPr/>
          </p:nvSpPr>
          <p:spPr bwMode="auto">
            <a:xfrm>
              <a:off x="0" y="1554"/>
              <a:ext cx="387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Sie </a:t>
              </a:r>
            </a:p>
          </p:txBody>
        </p:sp>
        <p:sp>
          <p:nvSpPr>
            <p:cNvPr id="34834" name="Rectangle 17"/>
            <p:cNvSpPr>
              <a:spLocks noChangeArrowheads="1"/>
            </p:cNvSpPr>
            <p:nvPr/>
          </p:nvSpPr>
          <p:spPr bwMode="auto">
            <a:xfrm>
              <a:off x="387" y="1554"/>
              <a:ext cx="648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übergibt</a:t>
              </a:r>
            </a:p>
          </p:txBody>
        </p:sp>
        <p:sp>
          <p:nvSpPr>
            <p:cNvPr id="34835" name="Rectangle 18"/>
            <p:cNvSpPr>
              <a:spLocks noChangeArrowheads="1"/>
            </p:cNvSpPr>
            <p:nvPr/>
          </p:nvSpPr>
          <p:spPr bwMode="auto">
            <a:xfrm>
              <a:off x="1035" y="1554"/>
              <a:ext cx="924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ihn</a:t>
              </a:r>
            </a:p>
          </p:txBody>
        </p:sp>
        <p:sp>
          <p:nvSpPr>
            <p:cNvPr id="34836" name="Rectangle 19"/>
            <p:cNvSpPr>
              <a:spLocks noChangeArrowheads="1"/>
            </p:cNvSpPr>
            <p:nvPr/>
          </p:nvSpPr>
          <p:spPr bwMode="auto">
            <a:xfrm>
              <a:off x="1959" y="1554"/>
              <a:ext cx="1556" cy="518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ihm</a:t>
              </a:r>
              <a:r>
                <a:rPr lang="de-DE" altLang="de-DE" dirty="0"/>
                <a:t>.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4B8C7C09-331F-4BFD-83A5-77FEE1C917A7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 Formen des Personalpronomens</a:t>
            </a:r>
            <a:r>
              <a:rPr lang="de-DE" altLang="de-DE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343783"/>
              </p:ext>
            </p:extLst>
          </p:nvPr>
        </p:nvGraphicFramePr>
        <p:xfrm>
          <a:off x="1953491" y="2529716"/>
          <a:ext cx="8054785" cy="4028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992">
                  <a:extLst>
                    <a:ext uri="{9D8B030D-6E8A-4147-A177-3AD203B41FA5}">
                      <a16:colId xmlns:a16="http://schemas.microsoft.com/office/drawing/2014/main" val="681107107"/>
                    </a:ext>
                  </a:extLst>
                </a:gridCol>
                <a:gridCol w="1537864">
                  <a:extLst>
                    <a:ext uri="{9D8B030D-6E8A-4147-A177-3AD203B41FA5}">
                      <a16:colId xmlns:a16="http://schemas.microsoft.com/office/drawing/2014/main" val="2357051087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Nominativ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Genitiv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Neutral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wir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1E6BF992-9824-466E-A116-E71E7C0E712C}"/>
              </a:ext>
            </a:extLst>
          </p:cNvPr>
          <p:cNvSpPr/>
          <p:nvPr/>
        </p:nvSpPr>
        <p:spPr>
          <a:xfrm>
            <a:off x="5683827" y="2951018"/>
            <a:ext cx="1485900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Wessen?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Wessen Ball ist das?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4D827BC-AB86-4405-830C-DD0A26AB75E3}"/>
              </a:ext>
            </a:extLst>
          </p:cNvPr>
          <p:cNvSpPr/>
          <p:nvPr/>
        </p:nvSpPr>
        <p:spPr>
          <a:xfrm>
            <a:off x="7169726" y="2951018"/>
            <a:ext cx="1419274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Wem?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Wem gehört das?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B2127F3-0CB4-4022-A1AD-F37DF3FBDED3}"/>
              </a:ext>
            </a:extLst>
          </p:cNvPr>
          <p:cNvSpPr/>
          <p:nvPr/>
        </p:nvSpPr>
        <p:spPr>
          <a:xfrm>
            <a:off x="8589000" y="2951018"/>
            <a:ext cx="1419274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Wer oder was?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Wen sehe ich?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1790F9F-FDFB-41C1-85C8-45DA9ACDBB5C}"/>
              </a:ext>
            </a:extLst>
          </p:cNvPr>
          <p:cNvSpPr/>
          <p:nvPr/>
        </p:nvSpPr>
        <p:spPr>
          <a:xfrm>
            <a:off x="4197927" y="2951018"/>
            <a:ext cx="1485900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</a:t>
            </a:r>
            <a:b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Wer?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 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Wer singt?</a:t>
            </a:r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D432C4F0-1DCC-40A9-BD19-7FE7E1A2BDB2}"/>
              </a:ext>
            </a:extLst>
          </p:cNvPr>
          <p:cNvSpPr/>
          <p:nvPr/>
        </p:nvSpPr>
        <p:spPr>
          <a:xfrm>
            <a:off x="10442864" y="2847109"/>
            <a:ext cx="1548245" cy="1787236"/>
          </a:xfrm>
          <a:prstGeom prst="wedgeRoundRectCallout">
            <a:avLst>
              <a:gd name="adj1" fmla="val -56403"/>
              <a:gd name="adj2" fmla="val 6773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Trage die richtigen Formen in die Tabelle ein.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9E066A3-0F4E-4824-80C9-FC7637DBE0DF}"/>
              </a:ext>
            </a:extLst>
          </p:cNvPr>
          <p:cNvSpPr txBox="1"/>
          <p:nvPr/>
        </p:nvSpPr>
        <p:spPr>
          <a:xfrm>
            <a:off x="8277564" y="6482006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015725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 Formen des Personalpronomens</a:t>
            </a:r>
            <a:r>
              <a:rPr lang="de-DE" altLang="de-DE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319344"/>
              </p:ext>
            </p:extLst>
          </p:nvPr>
        </p:nvGraphicFramePr>
        <p:xfrm>
          <a:off x="1953491" y="2529716"/>
          <a:ext cx="8054785" cy="4028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992">
                  <a:extLst>
                    <a:ext uri="{9D8B030D-6E8A-4147-A177-3AD203B41FA5}">
                      <a16:colId xmlns:a16="http://schemas.microsoft.com/office/drawing/2014/main" val="681107107"/>
                    </a:ext>
                  </a:extLst>
                </a:gridCol>
                <a:gridCol w="1537864">
                  <a:extLst>
                    <a:ext uri="{9D8B030D-6E8A-4147-A177-3AD203B41FA5}">
                      <a16:colId xmlns:a16="http://schemas.microsoft.com/office/drawing/2014/main" val="2357051087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Nominativ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Genitiv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Feutral</a:t>
                      </a:r>
                      <a:endParaRPr lang="de-DE" sz="18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seiner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wir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ihnen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1E6BF992-9824-466E-A116-E71E7C0E712C}"/>
              </a:ext>
            </a:extLst>
          </p:cNvPr>
          <p:cNvSpPr/>
          <p:nvPr/>
        </p:nvSpPr>
        <p:spPr>
          <a:xfrm>
            <a:off x="5683827" y="2951018"/>
            <a:ext cx="1485900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Wessen?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Wessen Ball ist das?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4D827BC-AB86-4405-830C-DD0A26AB75E3}"/>
              </a:ext>
            </a:extLst>
          </p:cNvPr>
          <p:cNvSpPr/>
          <p:nvPr/>
        </p:nvSpPr>
        <p:spPr>
          <a:xfrm>
            <a:off x="7169726" y="2951018"/>
            <a:ext cx="1419274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Wem?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Wem gehört das?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B2127F3-0CB4-4022-A1AD-F37DF3FBDED3}"/>
              </a:ext>
            </a:extLst>
          </p:cNvPr>
          <p:cNvSpPr/>
          <p:nvPr/>
        </p:nvSpPr>
        <p:spPr>
          <a:xfrm>
            <a:off x="8589000" y="2951018"/>
            <a:ext cx="1419274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 Wen oder was?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Beispiel:</a:t>
            </a:r>
            <a:b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Wen sehe ich?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1790F9F-FDFB-41C1-85C8-45DA9ACDBB5C}"/>
              </a:ext>
            </a:extLst>
          </p:cNvPr>
          <p:cNvSpPr/>
          <p:nvPr/>
        </p:nvSpPr>
        <p:spPr>
          <a:xfrm>
            <a:off x="4197927" y="2951018"/>
            <a:ext cx="1485900" cy="3513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Du fragst:</a:t>
            </a:r>
            <a:b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dirty="0">
                <a:solidFill>
                  <a:schemeClr val="accent6"/>
                </a:solidFill>
                <a:latin typeface="Abadi" panose="020B0604020104020204" pitchFamily="34" charset="0"/>
              </a:rPr>
              <a:t>Wer?</a:t>
            </a:r>
          </a:p>
          <a:p>
            <a:pPr algn="ctr"/>
            <a:endParaRPr lang="de-DE" dirty="0">
              <a:solidFill>
                <a:schemeClr val="accent6"/>
              </a:solidFill>
              <a:latin typeface="Abadi" panose="020B0604020104020204" pitchFamily="34" charset="0"/>
            </a:endParaRPr>
          </a:p>
          <a:p>
            <a:pPr algn="ctr"/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Beispiel: </a:t>
            </a:r>
            <a:b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</a:br>
            <a:r>
              <a:rPr lang="de-DE" sz="1600" dirty="0">
                <a:solidFill>
                  <a:schemeClr val="accent6"/>
                </a:solidFill>
                <a:latin typeface="Abadi" panose="020B0604020104020204" pitchFamily="34" charset="0"/>
              </a:rPr>
              <a:t>Wer singt?</a:t>
            </a:r>
          </a:p>
        </p:txBody>
      </p:sp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6EC7470C-637D-45DC-A42D-C197712D09AF}"/>
              </a:ext>
            </a:extLst>
          </p:cNvPr>
          <p:cNvSpPr/>
          <p:nvPr/>
        </p:nvSpPr>
        <p:spPr>
          <a:xfrm>
            <a:off x="10442864" y="2847109"/>
            <a:ext cx="1548245" cy="1787236"/>
          </a:xfrm>
          <a:prstGeom prst="wedgeRoundRectCallout">
            <a:avLst>
              <a:gd name="adj1" fmla="val -56403"/>
              <a:gd name="adj2" fmla="val 6773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Überprüfe nun deine </a:t>
            </a:r>
            <a:r>
              <a:rPr lang="de-DE" dirty="0" err="1">
                <a:latin typeface="Abadi" panose="020B0604020104020204" pitchFamily="34" charset="0"/>
              </a:rPr>
              <a:t>Eintra-gungen</a:t>
            </a:r>
            <a:endParaRPr lang="de-DE" dirty="0">
              <a:latin typeface="Abadi" panose="020B0604020104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34DF71-BB6A-422E-80A3-2FE55790B9A6}"/>
              </a:ext>
            </a:extLst>
          </p:cNvPr>
          <p:cNvSpPr txBox="1"/>
          <p:nvPr/>
        </p:nvSpPr>
        <p:spPr>
          <a:xfrm>
            <a:off x="8277564" y="6499202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72056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1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1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1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91234"/>
            <a:ext cx="10124209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Reflexivpronomen</a:t>
            </a:r>
          </a:p>
        </p:txBody>
      </p:sp>
      <p:grpSp>
        <p:nvGrpSpPr>
          <p:cNvPr id="38919" name="Group 7"/>
          <p:cNvGrpSpPr>
            <a:grpSpLocks/>
          </p:cNvGrpSpPr>
          <p:nvPr/>
        </p:nvGrpSpPr>
        <p:grpSpPr bwMode="auto">
          <a:xfrm>
            <a:off x="1943100" y="1402910"/>
            <a:ext cx="3962400" cy="822325"/>
            <a:chOff x="0" y="518"/>
            <a:chExt cx="1428" cy="518"/>
          </a:xfrm>
        </p:grpSpPr>
        <p:sp>
          <p:nvSpPr>
            <p:cNvPr id="36876" name="Rectangle 4"/>
            <p:cNvSpPr>
              <a:spLocks noChangeArrowheads="1"/>
            </p:cNvSpPr>
            <p:nvPr/>
          </p:nvSpPr>
          <p:spPr bwMode="auto">
            <a:xfrm>
              <a:off x="0" y="518"/>
              <a:ext cx="36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Lisa</a:t>
              </a:r>
            </a:p>
          </p:txBody>
        </p:sp>
        <p:sp>
          <p:nvSpPr>
            <p:cNvPr id="36877" name="Rectangle 5"/>
            <p:cNvSpPr>
              <a:spLocks noChangeArrowheads="1"/>
            </p:cNvSpPr>
            <p:nvPr/>
          </p:nvSpPr>
          <p:spPr bwMode="auto">
            <a:xfrm>
              <a:off x="360" y="518"/>
              <a:ext cx="5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wäscht</a:t>
              </a:r>
            </a:p>
          </p:txBody>
        </p:sp>
        <p:sp>
          <p:nvSpPr>
            <p:cNvPr id="36878" name="Rectangle 6"/>
            <p:cNvSpPr>
              <a:spLocks noChangeArrowheads="1"/>
            </p:cNvSpPr>
            <p:nvPr/>
          </p:nvSpPr>
          <p:spPr bwMode="auto">
            <a:xfrm>
              <a:off x="884" y="518"/>
              <a:ext cx="54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b="1" dirty="0">
                  <a:solidFill>
                    <a:schemeClr val="accent4">
                      <a:lumMod val="75000"/>
                    </a:schemeClr>
                  </a:solidFill>
                </a:rPr>
                <a:t>sich</a:t>
              </a:r>
              <a:r>
                <a:rPr lang="de-DE" altLang="de-DE" dirty="0"/>
                <a:t>.</a:t>
              </a:r>
            </a:p>
          </p:txBody>
        </p:sp>
      </p:grp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1930843" y="3024155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dirty="0"/>
              <a:t>Vergleiche:</a:t>
            </a:r>
          </a:p>
        </p:txBody>
      </p:sp>
      <p:grpSp>
        <p:nvGrpSpPr>
          <p:cNvPr id="38924" name="Group 12"/>
          <p:cNvGrpSpPr>
            <a:grpSpLocks/>
          </p:cNvGrpSpPr>
          <p:nvPr/>
        </p:nvGrpSpPr>
        <p:grpSpPr bwMode="auto">
          <a:xfrm>
            <a:off x="1943100" y="2991539"/>
            <a:ext cx="6172200" cy="1187450"/>
            <a:chOff x="0" y="0"/>
            <a:chExt cx="1611" cy="748"/>
          </a:xfrm>
        </p:grpSpPr>
        <p:sp>
          <p:nvSpPr>
            <p:cNvPr id="36873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25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/>
                <a:t>Lisa</a:t>
              </a:r>
            </a:p>
          </p:txBody>
        </p:sp>
        <p:sp>
          <p:nvSpPr>
            <p:cNvPr id="36874" name="Rectangle 10"/>
            <p:cNvSpPr>
              <a:spLocks noChangeArrowheads="1"/>
            </p:cNvSpPr>
            <p:nvPr/>
          </p:nvSpPr>
          <p:spPr bwMode="auto">
            <a:xfrm>
              <a:off x="252" y="0"/>
              <a:ext cx="367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wäscht</a:t>
              </a:r>
            </a:p>
          </p:txBody>
        </p:sp>
        <p:sp>
          <p:nvSpPr>
            <p:cNvPr id="36875" name="Rectangle 11"/>
            <p:cNvSpPr>
              <a:spLocks noChangeArrowheads="1"/>
            </p:cNvSpPr>
            <p:nvPr/>
          </p:nvSpPr>
          <p:spPr bwMode="auto">
            <a:xfrm>
              <a:off x="619" y="0"/>
              <a:ext cx="99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de-DE" altLang="de-DE" dirty="0"/>
                <a:t>ihren kleinen Bruder.</a:t>
              </a:r>
            </a:p>
          </p:txBody>
        </p:sp>
      </p:grpSp>
      <p:sp>
        <p:nvSpPr>
          <p:cNvPr id="38925" name="Rectangle 13"/>
          <p:cNvSpPr>
            <a:spLocks noChangeArrowheads="1"/>
          </p:cNvSpPr>
          <p:nvPr/>
        </p:nvSpPr>
        <p:spPr bwMode="auto">
          <a:xfrm>
            <a:off x="1930843" y="2033154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dirty="0">
                <a:solidFill>
                  <a:schemeClr val="accent4">
                    <a:lumMod val="75000"/>
                  </a:schemeClr>
                </a:solidFill>
              </a:rPr>
              <a:t>Reflexivpronomen</a:t>
            </a:r>
            <a:r>
              <a:rPr lang="de-DE" altLang="de-DE" dirty="0"/>
              <a:t> bezieht sich auf das Subjekt des Satzes. Subjekt und Objekt sind hier ein und dieselbe Person bzw. Sache.</a:t>
            </a:r>
            <a:endParaRPr lang="de-DE" altLang="de-DE" dirty="0">
              <a:latin typeface="Times New Roman" charset="0"/>
            </a:endParaRPr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1930843" y="4250015"/>
            <a:ext cx="9144000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</a:t>
            </a:r>
            <a:r>
              <a:rPr lang="de-DE" altLang="de-DE" dirty="0">
                <a:solidFill>
                  <a:schemeClr val="accent4">
                    <a:lumMod val="75000"/>
                  </a:schemeClr>
                </a:solidFill>
              </a:rPr>
              <a:t>Reflexivpronomen</a:t>
            </a:r>
            <a:r>
              <a:rPr lang="de-DE" altLang="de-DE" dirty="0"/>
              <a:t> kann nur </a:t>
            </a:r>
            <a:br>
              <a:rPr lang="de-DE" altLang="de-DE" dirty="0"/>
            </a:br>
            <a:r>
              <a:rPr lang="de-DE" altLang="de-DE" dirty="0"/>
              <a:t>im </a:t>
            </a:r>
            <a:r>
              <a:rPr lang="de-DE" altLang="de-DE" b="1" dirty="0"/>
              <a:t>Akkusativ</a:t>
            </a:r>
            <a:r>
              <a:rPr lang="de-DE" altLang="de-DE" dirty="0"/>
              <a:t> </a:t>
            </a:r>
            <a:r>
              <a:rPr lang="de-DE" altLang="de-DE" dirty="0">
                <a:sym typeface="Wingdings" panose="05000000000000000000" pitchFamily="2" charset="2"/>
              </a:rPr>
              <a:t></a:t>
            </a:r>
            <a:r>
              <a:rPr lang="de-DE" altLang="de-DE" b="1" dirty="0"/>
              <a:t> </a:t>
            </a:r>
            <a:r>
              <a:rPr lang="de-DE" altLang="de-DE" dirty="0"/>
              <a:t>   </a:t>
            </a:r>
            <a:r>
              <a:rPr lang="de-DE" altLang="de-DE" b="1" dirty="0"/>
              <a:t>Ich</a:t>
            </a:r>
            <a:r>
              <a:rPr lang="de-DE" altLang="de-DE" dirty="0"/>
              <a:t> wasche </a:t>
            </a:r>
            <a:r>
              <a:rPr lang="de-DE" altLang="de-DE" b="1" dirty="0">
                <a:solidFill>
                  <a:schemeClr val="accent4">
                    <a:lumMod val="75000"/>
                  </a:schemeClr>
                </a:solidFill>
              </a:rPr>
              <a:t>mich</a:t>
            </a:r>
            <a:r>
              <a:rPr lang="de-DE" altLang="de-DE" dirty="0"/>
              <a:t> (selbst).</a:t>
            </a:r>
            <a:br>
              <a:rPr lang="de-DE" altLang="de-DE" i="1" dirty="0"/>
            </a:br>
            <a:r>
              <a:rPr lang="de-DE" altLang="de-DE" dirty="0"/>
              <a:t>oder im </a:t>
            </a:r>
            <a:r>
              <a:rPr lang="de-DE" altLang="de-DE" b="1" dirty="0"/>
              <a:t>Dativ </a:t>
            </a:r>
            <a:r>
              <a:rPr lang="de-DE" altLang="de-DE" b="1" dirty="0">
                <a:sym typeface="Wingdings" panose="05000000000000000000" pitchFamily="2" charset="2"/>
              </a:rPr>
              <a:t></a:t>
            </a:r>
            <a:r>
              <a:rPr lang="de-DE" altLang="de-DE" dirty="0"/>
              <a:t>    </a:t>
            </a:r>
            <a:r>
              <a:rPr lang="de-DE" altLang="de-DE" b="1" dirty="0"/>
              <a:t>Ich</a:t>
            </a:r>
            <a:r>
              <a:rPr lang="de-DE" altLang="de-DE" dirty="0"/>
              <a:t> helfe </a:t>
            </a:r>
            <a:r>
              <a:rPr lang="de-DE" altLang="de-DE" b="1" dirty="0">
                <a:solidFill>
                  <a:schemeClr val="accent4">
                    <a:lumMod val="75000"/>
                  </a:schemeClr>
                </a:solidFill>
              </a:rPr>
              <a:t>mir</a:t>
            </a:r>
            <a:r>
              <a:rPr lang="de-DE" altLang="de-DE" dirty="0"/>
              <a:t> (schon selbst)</a:t>
            </a:r>
            <a:r>
              <a:rPr lang="de-DE" altLang="de-DE" i="1" dirty="0"/>
              <a:t>.</a:t>
            </a:r>
            <a:br>
              <a:rPr lang="de-DE" altLang="de-DE" i="1" dirty="0"/>
            </a:br>
            <a:r>
              <a:rPr lang="de-DE" altLang="de-DE" dirty="0"/>
              <a:t>stehen. </a:t>
            </a:r>
          </a:p>
        </p:txBody>
      </p:sp>
      <p:sp>
        <p:nvSpPr>
          <p:cNvPr id="36872" name="Rectangle 15"/>
          <p:cNvSpPr>
            <a:spLocks noChangeArrowheads="1"/>
          </p:cNvSpPr>
          <p:nvPr/>
        </p:nvSpPr>
        <p:spPr bwMode="auto">
          <a:xfrm>
            <a:off x="6003925" y="3048000"/>
            <a:ext cx="1841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 sz="4400">
              <a:solidFill>
                <a:schemeClr val="tx2"/>
              </a:solidFill>
              <a:latin typeface="Times New Roman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C6E89291-9045-4FD3-8199-F4996FAF79E9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utoUpdateAnimBg="0"/>
      <p:bldP spid="38925" grpId="0" autoUpdateAnimBg="0"/>
      <p:bldP spid="38926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Reflexivpronomen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4">
                    <a:lumMod val="75000"/>
                  </a:schemeClr>
                </a:solidFill>
              </a:rPr>
              <a:t>Die Formen des Reflexivpronomens</a:t>
            </a:r>
            <a:r>
              <a:rPr lang="de-DE" altLang="de-DE" dirty="0">
                <a:solidFill>
                  <a:schemeClr val="accent4">
                    <a:lumMod val="75000"/>
                  </a:schemeClr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548193"/>
              </p:ext>
            </p:extLst>
          </p:nvPr>
        </p:nvGraphicFramePr>
        <p:xfrm>
          <a:off x="3518034" y="2518432"/>
          <a:ext cx="5155929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Neutral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79C747FF-EAA4-4A11-8D27-8AF629119FA1}"/>
              </a:ext>
            </a:extLst>
          </p:cNvPr>
          <p:cNvSpPr/>
          <p:nvPr/>
        </p:nvSpPr>
        <p:spPr>
          <a:xfrm>
            <a:off x="9611591" y="3044536"/>
            <a:ext cx="1548245" cy="1787236"/>
          </a:xfrm>
          <a:prstGeom prst="wedgeRoundRectCallout">
            <a:avLst>
              <a:gd name="adj1" fmla="val -56403"/>
              <a:gd name="adj2" fmla="val 67733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Trage die richtigen Formen in die Tabelle ein.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2A898FA-52B8-437E-8314-197D7C47ED43}"/>
              </a:ext>
            </a:extLst>
          </p:cNvPr>
          <p:cNvSpPr/>
          <p:nvPr/>
        </p:nvSpPr>
        <p:spPr>
          <a:xfrm>
            <a:off x="5874327" y="2937164"/>
            <a:ext cx="1330037" cy="3527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Frage:</a:t>
            </a:r>
          </a:p>
          <a:p>
            <a:pPr algn="ctr"/>
            <a:r>
              <a:rPr lang="de-DE" b="1" dirty="0">
                <a:latin typeface="Abadi" panose="020B0604020104020204" pitchFamily="34" charset="0"/>
              </a:rPr>
              <a:t>Wem</a:t>
            </a:r>
            <a:r>
              <a:rPr lang="de-DE" dirty="0">
                <a:latin typeface="Abadi" panose="020B0604020104020204" pitchFamily="34" charset="0"/>
              </a:rPr>
              <a:t> hilft er/sie/es?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04423D0-0960-4534-AC31-36420AA1F433}"/>
              </a:ext>
            </a:extLst>
          </p:cNvPr>
          <p:cNvSpPr/>
          <p:nvPr/>
        </p:nvSpPr>
        <p:spPr>
          <a:xfrm>
            <a:off x="7274145" y="2937164"/>
            <a:ext cx="1330037" cy="3527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Frage:</a:t>
            </a:r>
          </a:p>
          <a:p>
            <a:pPr algn="ctr"/>
            <a:r>
              <a:rPr lang="de-DE" b="1" dirty="0">
                <a:latin typeface="Abadi" panose="020B0604020104020204" pitchFamily="34" charset="0"/>
              </a:rPr>
              <a:t>Wen</a:t>
            </a:r>
            <a:r>
              <a:rPr lang="de-DE" dirty="0">
                <a:latin typeface="Abadi" panose="020B0604020104020204" pitchFamily="34" charset="0"/>
              </a:rPr>
              <a:t> ärgerst du?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66C0D3E-14F6-4EBD-ADB8-49AE8F9921F6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577191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Reflexivpronomen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4">
                    <a:lumMod val="75000"/>
                  </a:schemeClr>
                </a:solidFill>
              </a:rPr>
              <a:t>Die Formen des Reflexivpronomens</a:t>
            </a:r>
            <a:r>
              <a:rPr lang="de-DE" altLang="de-DE" dirty="0">
                <a:solidFill>
                  <a:schemeClr val="accent4">
                    <a:lumMod val="75000"/>
                  </a:schemeClr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802513"/>
              </p:ext>
            </p:extLst>
          </p:nvPr>
        </p:nvGraphicFramePr>
        <p:xfrm>
          <a:off x="3518034" y="2518432"/>
          <a:ext cx="5155929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mich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dich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Neutral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uns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euch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>
                          <a:latin typeface="Abadi" panose="020B0604020104020204" pitchFamily="34" charset="0"/>
                        </a:rPr>
                        <a:t>sich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79C747FF-EAA4-4A11-8D27-8AF629119FA1}"/>
              </a:ext>
            </a:extLst>
          </p:cNvPr>
          <p:cNvSpPr/>
          <p:nvPr/>
        </p:nvSpPr>
        <p:spPr>
          <a:xfrm>
            <a:off x="9611591" y="3044536"/>
            <a:ext cx="1548245" cy="1787236"/>
          </a:xfrm>
          <a:prstGeom prst="wedgeRoundRectCallout">
            <a:avLst>
              <a:gd name="adj1" fmla="val -56403"/>
              <a:gd name="adj2" fmla="val 67733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Überprüfe nun deine </a:t>
            </a:r>
            <a:r>
              <a:rPr lang="de-DE" dirty="0" err="1">
                <a:latin typeface="Abadi" panose="020B0604020104020204" pitchFamily="34" charset="0"/>
              </a:rPr>
              <a:t>Eintra-gungen</a:t>
            </a:r>
            <a:endParaRPr lang="de-DE" dirty="0">
              <a:latin typeface="Abadi" panose="020B06040201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2A898FA-52B8-437E-8314-197D7C47ED43}"/>
              </a:ext>
            </a:extLst>
          </p:cNvPr>
          <p:cNvSpPr/>
          <p:nvPr/>
        </p:nvSpPr>
        <p:spPr>
          <a:xfrm>
            <a:off x="5874327" y="2937164"/>
            <a:ext cx="1330037" cy="3527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Frage:</a:t>
            </a:r>
          </a:p>
          <a:p>
            <a:pPr algn="ctr"/>
            <a:r>
              <a:rPr lang="de-DE" b="1" dirty="0">
                <a:latin typeface="Abadi" panose="020B0604020104020204" pitchFamily="34" charset="0"/>
              </a:rPr>
              <a:t>Wem</a:t>
            </a:r>
            <a:r>
              <a:rPr lang="de-DE" dirty="0">
                <a:latin typeface="Abadi" panose="020B0604020104020204" pitchFamily="34" charset="0"/>
              </a:rPr>
              <a:t> hilft er/sie/es?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04423D0-0960-4534-AC31-36420AA1F433}"/>
              </a:ext>
            </a:extLst>
          </p:cNvPr>
          <p:cNvSpPr/>
          <p:nvPr/>
        </p:nvSpPr>
        <p:spPr>
          <a:xfrm>
            <a:off x="7274145" y="2937164"/>
            <a:ext cx="1330037" cy="3527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badi" panose="020B0604020104020204" pitchFamily="34" charset="0"/>
              </a:rPr>
              <a:t>Frage:</a:t>
            </a:r>
          </a:p>
          <a:p>
            <a:pPr algn="ctr"/>
            <a:r>
              <a:rPr lang="de-DE" b="1" dirty="0">
                <a:latin typeface="Abadi" panose="020B0604020104020204" pitchFamily="34" charset="0"/>
              </a:rPr>
              <a:t>Wen</a:t>
            </a:r>
            <a:r>
              <a:rPr lang="de-DE" dirty="0">
                <a:latin typeface="Abadi" panose="020B0604020104020204" pitchFamily="34" charset="0"/>
              </a:rPr>
              <a:t> ärgerst du?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36722E3-E128-473D-9D86-57EC1EACB854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45830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onnsiteX0" fmla="*/ 0 w 5649003"/>
              <a:gd name="connsiteY0" fmla="*/ 5325836 h 10651671"/>
              <a:gd name="connsiteX1" fmla="*/ 2824502 w 5649003"/>
              <a:gd name="connsiteY1" fmla="*/ 0 h 10651671"/>
              <a:gd name="connsiteX2" fmla="*/ 5649004 w 5649003"/>
              <a:gd name="connsiteY2" fmla="*/ 5325836 h 10651671"/>
              <a:gd name="connsiteX3" fmla="*/ 2824502 w 5649003"/>
              <a:gd name="connsiteY3" fmla="*/ 10651672 h 10651671"/>
              <a:gd name="connsiteX4" fmla="*/ 0 w 5649003"/>
              <a:gd name="connsiteY4" fmla="*/ 5325836 h 10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B6ADD2-5CFA-42F0-BE73-D44B2A63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1911096"/>
            <a:ext cx="8055864" cy="207665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8000">
                <a:solidFill>
                  <a:srgbClr val="FFFFFF"/>
                </a:solidFill>
              </a:rPr>
              <a:t>Gut gemacht!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C6F63B-BAEF-4894-9069-FD12913DB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832" y="4353507"/>
            <a:ext cx="5733288" cy="9326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Jetzt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kannst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du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noch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mehr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über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die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anderen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Pronomen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 </a:t>
            </a:r>
            <a:r>
              <a:rPr lang="en-US" sz="2700" dirty="0" err="1">
                <a:solidFill>
                  <a:srgbClr val="FFFFFF"/>
                </a:solidFill>
                <a:latin typeface="Abadi" panose="020B0604020104020204" pitchFamily="34" charset="0"/>
              </a:rPr>
              <a:t>erfahren</a:t>
            </a:r>
            <a:r>
              <a:rPr lang="en-US" sz="2700" dirty="0">
                <a:solidFill>
                  <a:srgbClr val="FFFFFF"/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7E912F7-17F6-4130-821A-8BEE011009F8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86897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72970E-3E31-49BA-AC9B-66149A12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de-DE" sz="5200">
                <a:latin typeface="Abadi" panose="020B0604020104020204" pitchFamily="34" charset="0"/>
              </a:rPr>
              <a:t>Vorgehensweise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FFA52D"/>
          </a:solidFill>
          <a:ln w="38100" cap="rnd">
            <a:solidFill>
              <a:srgbClr val="FFA52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F4E890-4167-4C3A-AF1A-D9CD7ADF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123026" cy="3547872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Wenn möglich: Drucke zunächst </a:t>
            </a:r>
            <a:r>
              <a:rPr lang="de-DE" b="1" dirty="0">
                <a:latin typeface="Abadi" panose="020B0604020104020204" pitchFamily="34" charset="0"/>
              </a:rPr>
              <a:t>Folie drei vier, fünf und sieben </a:t>
            </a:r>
            <a:r>
              <a:rPr lang="de-DE" dirty="0">
                <a:latin typeface="Abadi" panose="020B0604020104020204" pitchFamily="34" charset="0"/>
              </a:rPr>
              <a:t>aus. </a:t>
            </a: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Du kannst bei den Druckeinstellungen auswählen, ob du eine Folie oder zwei Folien auf einer Seite ausdrucken willst. Günstig sind zwei Folien.</a:t>
            </a: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Falls du nichts ausdrucken kannst, übertrage die Tabellen (Folie 3+4) und die Zuordnungsübung (Folie 5) auf ein Blatt.</a:t>
            </a:r>
          </a:p>
          <a:p>
            <a:endParaRPr lang="de-DE" dirty="0">
              <a:latin typeface="Abadi" panose="020B0604020104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Grafik 3">
            <a:extLst>
              <a:ext uri="{FF2B5EF4-FFF2-40B4-BE49-F238E27FC236}">
                <a16:creationId xmlns:a16="http://schemas.microsoft.com/office/drawing/2014/main" id="{742FF9D3-F539-44BB-962F-C391BBE3E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48" y="2017198"/>
            <a:ext cx="5458968" cy="282360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9BBE0AB-FE3B-41B9-B328-B96FE0CFFC75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031893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98092" y="285569"/>
            <a:ext cx="1061883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Possessivpronomen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740310" y="1661280"/>
            <a:ext cx="6934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Possessivpronomen gibt den Besitz bzw. </a:t>
            </a:r>
            <a:br>
              <a:rPr lang="de-DE" altLang="de-DE" dirty="0"/>
            </a:br>
            <a:r>
              <a:rPr lang="de-DE" altLang="de-DE" dirty="0"/>
              <a:t>die Zugehörigkeit an.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2286000" y="2584610"/>
            <a:ext cx="5105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Ich suche </a:t>
            </a:r>
            <a:r>
              <a:rPr lang="de-DE" altLang="de-DE" b="1" dirty="0"/>
              <a:t>mein</a:t>
            </a:r>
            <a:r>
              <a:rPr lang="de-DE" altLang="de-DE" dirty="0"/>
              <a:t> Buch.</a:t>
            </a:r>
            <a:br>
              <a:rPr lang="de-DE" altLang="de-DE" dirty="0"/>
            </a:br>
            <a:r>
              <a:rPr lang="de-DE" altLang="de-DE" dirty="0"/>
              <a:t>Das sind </a:t>
            </a:r>
            <a:r>
              <a:rPr lang="de-DE" altLang="de-DE" b="1" dirty="0"/>
              <a:t>meine</a:t>
            </a:r>
            <a:r>
              <a:rPr lang="de-DE" altLang="de-DE" dirty="0"/>
              <a:t> Geschwister.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828800" y="3600273"/>
            <a:ext cx="8305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Formen des Possessivpronomens richten sich </a:t>
            </a:r>
            <a:br>
              <a:rPr lang="de-DE" altLang="de-DE" dirty="0"/>
            </a:br>
            <a:r>
              <a:rPr lang="de-DE" altLang="de-DE" dirty="0"/>
              <a:t>im Singular nach dem Genus (Geschlecht) des Substantivs, vor dem sie stehen. 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2286000" y="4800602"/>
            <a:ext cx="762000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ist </a:t>
            </a:r>
            <a:r>
              <a:rPr lang="de-DE" altLang="de-DE" b="1" dirty="0"/>
              <a:t>meine</a:t>
            </a:r>
            <a:r>
              <a:rPr lang="de-DE" altLang="de-DE" dirty="0"/>
              <a:t> Mutter und dies ist </a:t>
            </a:r>
            <a:r>
              <a:rPr lang="de-DE" altLang="de-DE" b="1" dirty="0"/>
              <a:t>mein</a:t>
            </a:r>
            <a:r>
              <a:rPr lang="de-DE" altLang="de-DE" dirty="0"/>
              <a:t> Vater.</a:t>
            </a:r>
            <a:br>
              <a:rPr lang="de-DE" altLang="de-DE" dirty="0"/>
            </a:br>
            <a:r>
              <a:rPr lang="de-DE" altLang="de-DE" dirty="0"/>
              <a:t>Ich suche </a:t>
            </a:r>
            <a:r>
              <a:rPr lang="de-DE" altLang="de-DE" b="1" dirty="0"/>
              <a:t>meine</a:t>
            </a:r>
            <a:r>
              <a:rPr lang="de-DE" altLang="de-DE" dirty="0"/>
              <a:t> Schwester / </a:t>
            </a:r>
            <a:r>
              <a:rPr lang="de-DE" altLang="de-DE" b="1" dirty="0"/>
              <a:t>meinen</a:t>
            </a:r>
            <a:r>
              <a:rPr lang="de-DE" altLang="de-DE" dirty="0"/>
              <a:t> Bruder / </a:t>
            </a:r>
            <a:r>
              <a:rPr lang="de-DE" altLang="de-DE" b="1" dirty="0"/>
              <a:t>mein</a:t>
            </a:r>
            <a:r>
              <a:rPr lang="de-DE" altLang="de-DE" dirty="0"/>
              <a:t> Fahrrad.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EA38D32-C0DA-411E-8BA2-6426BFFEF3DA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  <p:bldP spid="40965" grpId="0" autoUpdateAnimBg="0"/>
      <p:bldP spid="40966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7927" y="411759"/>
            <a:ext cx="11416145" cy="1167384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6000" dirty="0">
                <a:latin typeface="Tahoma" pitchFamily="34" charset="0"/>
              </a:rPr>
              <a:t>Das Demonstrativpronomen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882775" y="1828801"/>
            <a:ext cx="8610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Demonstrativpronomen hebt eine Person oder Sache </a:t>
            </a:r>
          </a:p>
          <a:p>
            <a:r>
              <a:rPr lang="de-DE" altLang="de-DE" dirty="0"/>
              <a:t>hervor, indem es ausdrücklich darauf hinweist.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2362200" y="28956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/>
              <a:t>Diesem</a:t>
            </a:r>
            <a:r>
              <a:rPr lang="de-DE" altLang="de-DE" dirty="0"/>
              <a:t> Mann verdanke ich mein Leben. 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905000" y="3733801"/>
            <a:ext cx="7391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Mit dem Demonstrativpronomen kann man auch </a:t>
            </a:r>
            <a:br>
              <a:rPr lang="de-DE" altLang="de-DE" dirty="0"/>
            </a:br>
            <a:r>
              <a:rPr lang="de-DE" altLang="de-DE" dirty="0"/>
              <a:t>Gegensätze hervorheben.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2362199" y="4800601"/>
            <a:ext cx="9171709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/>
              <a:t>Dieser</a:t>
            </a:r>
            <a:r>
              <a:rPr lang="de-DE" altLang="de-DE" dirty="0"/>
              <a:t> Baum kann stehen bleiben. </a:t>
            </a:r>
            <a:r>
              <a:rPr lang="de-DE" altLang="de-DE" b="1" dirty="0"/>
              <a:t>Jener</a:t>
            </a:r>
            <a:r>
              <a:rPr lang="de-DE" altLang="de-DE" dirty="0"/>
              <a:t> muss gefällt werden.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622745F-3AA8-4D04-AD08-D3DDA7C07D0E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utoUpdateAnimBg="0"/>
      <p:bldP spid="45062" grpId="0" autoUpdateAnimBg="0"/>
      <p:bldP spid="45063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935182" y="644237"/>
            <a:ext cx="100895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Die Formen des </a:t>
            </a:r>
            <a:r>
              <a:rPr lang="de-DE" altLang="de-DE" b="1" dirty="0"/>
              <a:t>Demonstrativpronomens</a:t>
            </a:r>
            <a:r>
              <a:rPr lang="de-DE" altLang="de-DE" dirty="0"/>
              <a:t> richten sich im Singular nach dem Genus (Geschlecht) des Substantivs, vor dem sie stehen, bzw. das sie ersetzen.  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386445" y="2010462"/>
            <a:ext cx="6172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/>
              <a:t>Dieser</a:t>
            </a:r>
            <a:r>
              <a:rPr lang="de-DE" altLang="de-DE" dirty="0"/>
              <a:t> Junge wurde einfach umgerannt. </a:t>
            </a:r>
            <a:br>
              <a:rPr lang="de-DE" altLang="de-DE" dirty="0"/>
            </a:br>
            <a:r>
              <a:rPr lang="de-DE" altLang="de-DE" b="1" dirty="0"/>
              <a:t>Diese</a:t>
            </a:r>
            <a:r>
              <a:rPr lang="de-DE" altLang="de-DE" dirty="0"/>
              <a:t> Frau kann es bestätigen.</a:t>
            </a:r>
            <a:br>
              <a:rPr lang="de-DE" altLang="de-DE" dirty="0"/>
            </a:br>
            <a:r>
              <a:rPr lang="de-DE" altLang="de-DE" b="1" dirty="0"/>
              <a:t>Dieses</a:t>
            </a:r>
            <a:r>
              <a:rPr lang="de-DE" altLang="de-DE" dirty="0"/>
              <a:t> Mädchen hat es auch gesehen. </a:t>
            </a:r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066DB3E9-0F0B-4B2A-BEBC-D3E914AAD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182" y="3443775"/>
            <a:ext cx="102662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Kommt nach dem Demonstrativpronomen kein Substantiv, auf das sich das Pronomen beziehen kann, wird häufig </a:t>
            </a:r>
            <a:r>
              <a:rPr lang="de-DE" altLang="de-DE" b="1" dirty="0"/>
              <a:t>derjenige</a:t>
            </a:r>
            <a:r>
              <a:rPr lang="de-DE" altLang="de-DE" dirty="0"/>
              <a:t>, </a:t>
            </a:r>
            <a:r>
              <a:rPr lang="de-DE" altLang="de-DE" b="1" dirty="0"/>
              <a:t>diejenige</a:t>
            </a:r>
            <a:r>
              <a:rPr lang="de-DE" altLang="de-DE" dirty="0"/>
              <a:t> oder </a:t>
            </a:r>
            <a:r>
              <a:rPr lang="de-DE" altLang="de-DE" b="1" dirty="0"/>
              <a:t>dasjenige</a:t>
            </a:r>
            <a:r>
              <a:rPr lang="de-DE" altLang="de-DE" dirty="0"/>
              <a:t> verwendet.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CD4F31C8-CF60-41D9-BDA1-37CA37185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445" y="4810000"/>
            <a:ext cx="8534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Wer hat das gemacht? </a:t>
            </a:r>
            <a:r>
              <a:rPr lang="de-DE" altLang="de-DE" b="1" dirty="0"/>
              <a:t>Derjenige</a:t>
            </a:r>
            <a:r>
              <a:rPr lang="de-DE" altLang="de-DE" dirty="0"/>
              <a:t> soll sich sofort melden!</a:t>
            </a:r>
            <a:br>
              <a:rPr lang="de-DE" altLang="de-DE" dirty="0"/>
            </a:br>
            <a:r>
              <a:rPr lang="de-DE" altLang="de-DE" b="1" dirty="0"/>
              <a:t>Diejenigen</a:t>
            </a:r>
            <a:r>
              <a:rPr lang="de-DE" altLang="de-DE" dirty="0"/>
              <a:t>, die so kräftig geholfen haben, sollen auch belohnt werden.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617B9D-16EC-41B3-981A-DEA2FB36E89E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  <p:bldP spid="4" grpId="0"/>
      <p:bldP spid="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0945" y="228600"/>
            <a:ext cx="1134687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Interrogativpronomen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882775" y="1524001"/>
            <a:ext cx="7086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Mit dem Interrogativpronomen fragt man nach einer Person oder Sache.</a:t>
            </a:r>
            <a:r>
              <a:rPr lang="de-DE" altLang="de-DE">
                <a:latin typeface="Times New Roman" charset="0"/>
              </a:rPr>
              <a:t>  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905000" y="2438401"/>
            <a:ext cx="8534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/>
              <a:t>Wer</a:t>
            </a:r>
            <a:r>
              <a:rPr lang="de-DE" altLang="de-DE"/>
              <a:t> hat dir das erzählt? - </a:t>
            </a:r>
            <a:r>
              <a:rPr lang="de-DE" altLang="de-DE" b="1"/>
              <a:t>Mein Bruder</a:t>
            </a:r>
            <a:r>
              <a:rPr lang="de-DE" altLang="de-DE"/>
              <a:t> hat mir das erzählt.</a:t>
            </a:r>
            <a:br>
              <a:rPr lang="de-DE" altLang="de-DE"/>
            </a:br>
            <a:r>
              <a:rPr lang="de-DE" altLang="de-DE" b="1"/>
              <a:t>Wessen</a:t>
            </a:r>
            <a:r>
              <a:rPr lang="de-DE" altLang="de-DE"/>
              <a:t> Fahrrad ist das? - Das ist </a:t>
            </a:r>
            <a:r>
              <a:rPr lang="de-DE" altLang="de-DE" b="1"/>
              <a:t>Lisas</a:t>
            </a:r>
            <a:r>
              <a:rPr lang="de-DE" altLang="de-DE"/>
              <a:t> Fahrrad.</a:t>
            </a:r>
            <a:br>
              <a:rPr lang="de-DE" altLang="de-DE"/>
            </a:br>
            <a:r>
              <a:rPr lang="de-DE" altLang="de-DE" b="1"/>
              <a:t>Was</a:t>
            </a:r>
            <a:r>
              <a:rPr lang="de-DE" altLang="de-DE"/>
              <a:t> ist denn das? - Das ist </a:t>
            </a:r>
            <a:r>
              <a:rPr lang="de-DE" altLang="de-DE" b="1"/>
              <a:t>meine neueste Erfindung</a:t>
            </a:r>
            <a:r>
              <a:rPr lang="de-DE" altLang="de-DE"/>
              <a:t>. 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1828800" y="3733800"/>
            <a:ext cx="792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Interrogativpronomen "</a:t>
            </a:r>
            <a:r>
              <a:rPr lang="de-DE" altLang="de-DE" b="1" dirty="0"/>
              <a:t>wer</a:t>
            </a:r>
            <a:r>
              <a:rPr lang="de-DE" altLang="de-DE" dirty="0"/>
              <a:t>" kann dekliniert werden. </a:t>
            </a:r>
          </a:p>
        </p:txBody>
      </p:sp>
      <p:graphicFrame>
        <p:nvGraphicFramePr>
          <p:cNvPr id="49246" name="Group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025147"/>
              </p:ext>
            </p:extLst>
          </p:nvPr>
        </p:nvGraphicFramePr>
        <p:xfrm>
          <a:off x="2819400" y="4419600"/>
          <a:ext cx="6248400" cy="990600"/>
        </p:xfrm>
        <a:graphic>
          <a:graphicData uri="http://schemas.openxmlformats.org/drawingml/2006/table">
            <a:tbl>
              <a:tblPr/>
              <a:tblGrid>
                <a:gridCol w="156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Nominativ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Genitiv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Dativ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Akkusativ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wer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wessen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185" name="Rectangle 33"/>
          <p:cNvSpPr>
            <a:spLocks noChangeArrowheads="1"/>
          </p:cNvSpPr>
          <p:nvPr/>
        </p:nvSpPr>
        <p:spPr bwMode="auto">
          <a:xfrm>
            <a:off x="1882775" y="56388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Interrogativpronomen "</a:t>
            </a:r>
            <a:r>
              <a:rPr lang="de-DE" altLang="de-DE" b="1" dirty="0"/>
              <a:t>was</a:t>
            </a:r>
            <a:r>
              <a:rPr lang="de-DE" altLang="de-DE" dirty="0"/>
              <a:t>" bleibt unverändert.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B809CDC-60A2-45DE-9FCE-D8697520616B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7" grpId="0" autoUpdateAnimBg="0"/>
      <p:bldP spid="4918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064" y="381000"/>
            <a:ext cx="9369136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Relativpronomen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057400" y="17526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Relativpronomen leitet einen Relativsatz ein. 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590800" y="2438401"/>
            <a:ext cx="80806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Buch, </a:t>
            </a:r>
            <a:r>
              <a:rPr lang="de-DE" altLang="de-DE" b="1" dirty="0"/>
              <a:t>das</a:t>
            </a:r>
            <a:r>
              <a:rPr lang="de-DE" altLang="de-DE" dirty="0"/>
              <a:t> (= </a:t>
            </a:r>
            <a:r>
              <a:rPr lang="de-DE" altLang="de-DE" dirty="0">
                <a:solidFill>
                  <a:srgbClr val="0070C0"/>
                </a:solidFill>
              </a:rPr>
              <a:t>welches</a:t>
            </a:r>
            <a:r>
              <a:rPr lang="de-DE" altLang="de-DE" dirty="0"/>
              <a:t>) ich gerade lese, ist sehr spannend.</a:t>
            </a:r>
            <a:br>
              <a:rPr lang="de-DE" altLang="de-DE" dirty="0"/>
            </a:br>
            <a:r>
              <a:rPr lang="de-DE" altLang="de-DE" dirty="0"/>
              <a:t>Der Junge, </a:t>
            </a:r>
            <a:r>
              <a:rPr lang="de-DE" altLang="de-DE" b="1" dirty="0"/>
              <a:t>dem</a:t>
            </a:r>
            <a:r>
              <a:rPr lang="de-DE" altLang="de-DE" dirty="0"/>
              <a:t> (=</a:t>
            </a:r>
            <a:r>
              <a:rPr lang="de-DE" altLang="de-DE" dirty="0">
                <a:solidFill>
                  <a:srgbClr val="0070C0"/>
                </a:solidFill>
              </a:rPr>
              <a:t>welchem</a:t>
            </a:r>
            <a:r>
              <a:rPr lang="de-DE" altLang="de-DE" dirty="0"/>
              <a:t>) ich meinen Schlüssel gegeben habe, soll bitte sofort zu mir kommen. 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055813" y="4191000"/>
            <a:ext cx="8906596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Relativpronomen entspricht also dem bestimmten Artikel und wird genau wie dieser dekliniert.</a:t>
            </a:r>
            <a:br>
              <a:rPr lang="de-DE" altLang="de-DE" dirty="0"/>
            </a:br>
            <a:endParaRPr lang="de-DE" altLang="de-DE" dirty="0"/>
          </a:p>
        </p:txBody>
      </p:sp>
      <p:sp>
        <p:nvSpPr>
          <p:cNvPr id="45062" name="AutoShape 6" descr="Icon interner Link"/>
          <p:cNvSpPr>
            <a:spLocks noChangeAspect="1" noChangeArrowheads="1"/>
          </p:cNvSpPr>
          <p:nvPr/>
        </p:nvSpPr>
        <p:spPr bwMode="auto">
          <a:xfrm>
            <a:off x="4067176" y="2698750"/>
            <a:ext cx="1365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A959D96-C7A7-4DA0-BB20-8BC110B97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812" y="5133110"/>
            <a:ext cx="86883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Relativpronomen "der, die, das ..." kann durch "</a:t>
            </a:r>
            <a:r>
              <a:rPr lang="de-DE" altLang="de-DE" dirty="0">
                <a:solidFill>
                  <a:srgbClr val="0070C0"/>
                </a:solidFill>
              </a:rPr>
              <a:t>welcher, welche, welches ...</a:t>
            </a:r>
            <a:r>
              <a:rPr lang="de-DE" altLang="de-DE" dirty="0"/>
              <a:t>" ersetzt werden.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B8A1997-19FC-457F-854F-73E815370101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utoUpdateAnimBg="0"/>
      <p:bldP spid="54277" grpId="0" animBg="1" autoUpdateAnimBg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94955" y="325942"/>
            <a:ext cx="943148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Indefinitpronomen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133600" y="1752601"/>
            <a:ext cx="8001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Das Indefinitpronomen drückt etwas Unbestimmtes aus. Man weiß nicht, wer genau, was genau, wie viel, wann genau, wo genau ...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819400" y="3276600"/>
            <a:ext cx="754380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/>
              <a:t>Irgendjemand</a:t>
            </a:r>
            <a:r>
              <a:rPr lang="de-DE" altLang="de-DE" dirty="0"/>
              <a:t> fehlt doch heute.</a:t>
            </a:r>
            <a:br>
              <a:rPr lang="de-DE" altLang="de-DE" dirty="0"/>
            </a:br>
            <a:r>
              <a:rPr lang="de-DE" altLang="de-DE" dirty="0"/>
              <a:t>Hast du noch </a:t>
            </a:r>
            <a:r>
              <a:rPr lang="de-DE" altLang="de-DE" b="1" dirty="0"/>
              <a:t>etwas </a:t>
            </a:r>
            <a:r>
              <a:rPr lang="de-DE" altLang="de-DE" dirty="0"/>
              <a:t>zu trinken?</a:t>
            </a:r>
            <a:br>
              <a:rPr lang="de-DE" altLang="de-DE" dirty="0"/>
            </a:br>
            <a:r>
              <a:rPr lang="de-DE" altLang="de-DE" dirty="0"/>
              <a:t>Ich habe schon </a:t>
            </a:r>
            <a:r>
              <a:rPr lang="de-DE" altLang="de-DE" b="1" dirty="0"/>
              <a:t>viele</a:t>
            </a:r>
            <a:r>
              <a:rPr lang="de-DE" altLang="de-DE" dirty="0"/>
              <a:t> Bücher gelesen.</a:t>
            </a:r>
            <a:br>
              <a:rPr lang="de-DE" altLang="de-DE" dirty="0"/>
            </a:br>
            <a:r>
              <a:rPr lang="de-DE" altLang="de-DE" b="1" dirty="0"/>
              <a:t>Irgendwann</a:t>
            </a:r>
            <a:r>
              <a:rPr lang="de-DE" altLang="de-DE" dirty="0"/>
              <a:t> komme ich wieder vorbei.</a:t>
            </a:r>
            <a:br>
              <a:rPr lang="de-DE" altLang="de-DE" dirty="0"/>
            </a:br>
            <a:r>
              <a:rPr lang="de-DE" altLang="de-DE" dirty="0"/>
              <a:t>Es muss doch </a:t>
            </a:r>
            <a:r>
              <a:rPr lang="de-DE" altLang="de-DE" b="1" dirty="0"/>
              <a:t>irgendwo</a:t>
            </a:r>
            <a:r>
              <a:rPr lang="de-DE" altLang="de-DE" dirty="0"/>
              <a:t> sein.</a:t>
            </a:r>
            <a:br>
              <a:rPr lang="de-DE" altLang="de-DE" dirty="0"/>
            </a:br>
            <a:r>
              <a:rPr lang="de-DE" altLang="de-DE" dirty="0"/>
              <a:t>Das tut </a:t>
            </a:r>
            <a:r>
              <a:rPr lang="de-DE" altLang="de-DE" b="1" dirty="0"/>
              <a:t>man </a:t>
            </a:r>
            <a:r>
              <a:rPr lang="de-DE" altLang="de-DE" dirty="0"/>
              <a:t>nicht.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F09E7BE-C1EB-4A48-9A67-F010C4AD34FC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209800" y="1066801"/>
            <a:ext cx="7467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Auch „alle, alles, nichts, niemand, keiner" sind Indefinitpronomen.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743200" y="2209800"/>
            <a:ext cx="7543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Hast du </a:t>
            </a:r>
            <a:r>
              <a:rPr lang="de-DE" altLang="de-DE" b="1" dirty="0"/>
              <a:t>alles</a:t>
            </a:r>
            <a:r>
              <a:rPr lang="de-DE" altLang="de-DE" dirty="0"/>
              <a:t>, was du brauchst?</a:t>
            </a:r>
            <a:br>
              <a:rPr lang="de-DE" altLang="de-DE" dirty="0"/>
            </a:br>
            <a:r>
              <a:rPr lang="de-DE" altLang="de-DE" dirty="0"/>
              <a:t>Ihn konnte </a:t>
            </a:r>
            <a:r>
              <a:rPr lang="de-DE" altLang="de-DE" b="1" dirty="0"/>
              <a:t>nichts</a:t>
            </a:r>
            <a:r>
              <a:rPr lang="de-DE" altLang="de-DE" dirty="0"/>
              <a:t> erschrecken.</a:t>
            </a:r>
            <a:br>
              <a:rPr lang="de-DE" altLang="de-DE" dirty="0"/>
            </a:br>
            <a:r>
              <a:rPr lang="de-DE" altLang="de-DE" b="1" dirty="0"/>
              <a:t>Keiner</a:t>
            </a:r>
            <a:r>
              <a:rPr lang="de-DE" altLang="de-DE" dirty="0"/>
              <a:t> konnte ihm helfen.</a:t>
            </a:r>
            <a:br>
              <a:rPr lang="de-DE" altLang="de-DE" dirty="0"/>
            </a:br>
            <a:r>
              <a:rPr lang="de-DE" altLang="de-DE" b="1" dirty="0"/>
              <a:t>Niemand</a:t>
            </a:r>
            <a:r>
              <a:rPr lang="de-DE" altLang="de-DE" dirty="0"/>
              <a:t> wusste, wo er war, aber </a:t>
            </a:r>
            <a:r>
              <a:rPr lang="de-DE" altLang="de-DE" b="1" dirty="0"/>
              <a:t>alle</a:t>
            </a:r>
            <a:r>
              <a:rPr lang="de-DE" altLang="de-DE" dirty="0"/>
              <a:t> halfen bei der Suche.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A7EDDF0-0EEA-43E0-9D9C-19323C8D0F1C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Alles klar? Ordne noch einmal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64CFEA0E-A524-4283-BAC2-DD946D5C5E25}"/>
              </a:ext>
            </a:extLst>
          </p:cNvPr>
          <p:cNvCxnSpPr>
            <a:cxnSpLocks/>
          </p:cNvCxnSpPr>
          <p:nvPr/>
        </p:nvCxnSpPr>
        <p:spPr>
          <a:xfrm>
            <a:off x="4073236" y="2230365"/>
            <a:ext cx="1735282" cy="2199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0CD4F98-8BBB-452C-8005-7AA4216B5B27}"/>
              </a:ext>
            </a:extLst>
          </p:cNvPr>
          <p:cNvCxnSpPr>
            <a:cxnSpLocks/>
          </p:cNvCxnSpPr>
          <p:nvPr/>
        </p:nvCxnSpPr>
        <p:spPr>
          <a:xfrm>
            <a:off x="4114800" y="2899064"/>
            <a:ext cx="1693718" cy="10806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71C2EBA-B781-43A1-937C-7DDDF90B4794}"/>
              </a:ext>
            </a:extLst>
          </p:cNvPr>
          <p:cNvCxnSpPr>
            <a:cxnSpLocks/>
          </p:cNvCxnSpPr>
          <p:nvPr/>
        </p:nvCxnSpPr>
        <p:spPr>
          <a:xfrm>
            <a:off x="4270664" y="3429000"/>
            <a:ext cx="142668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37170B8-FA68-48E4-9FD3-2F4554FA6636}"/>
              </a:ext>
            </a:extLst>
          </p:cNvPr>
          <p:cNvCxnSpPr>
            <a:cxnSpLocks/>
          </p:cNvCxnSpPr>
          <p:nvPr/>
        </p:nvCxnSpPr>
        <p:spPr>
          <a:xfrm>
            <a:off x="4842164" y="3979718"/>
            <a:ext cx="966354" cy="10598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CD4E7A8A-187D-4D1F-B001-0EDA1292C675}"/>
              </a:ext>
            </a:extLst>
          </p:cNvPr>
          <p:cNvCxnSpPr>
            <a:cxnSpLocks/>
          </p:cNvCxnSpPr>
          <p:nvPr/>
        </p:nvCxnSpPr>
        <p:spPr>
          <a:xfrm>
            <a:off x="4618760" y="4658157"/>
            <a:ext cx="1189758" cy="7970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FAA0368C-BEC0-4A9B-9481-D6D893BE4E6B}"/>
              </a:ext>
            </a:extLst>
          </p:cNvPr>
          <p:cNvCxnSpPr>
            <a:cxnSpLocks/>
          </p:cNvCxnSpPr>
          <p:nvPr/>
        </p:nvCxnSpPr>
        <p:spPr>
          <a:xfrm flipV="1">
            <a:off x="4023881" y="2348347"/>
            <a:ext cx="1784637" cy="28452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BCB7B39F-75D3-479A-A201-7F3642CF5664}"/>
              </a:ext>
            </a:extLst>
          </p:cNvPr>
          <p:cNvCxnSpPr>
            <a:cxnSpLocks/>
          </p:cNvCxnSpPr>
          <p:nvPr/>
        </p:nvCxnSpPr>
        <p:spPr>
          <a:xfrm flipV="1">
            <a:off x="4023881" y="3007623"/>
            <a:ext cx="1784637" cy="28452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FA5AE58A-BD9F-4158-A9FB-A34934E87B62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80031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Personalpronomen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6"/>
                </a:solidFill>
              </a:rPr>
              <a:t>Die Formen des Personalpronomens</a:t>
            </a:r>
            <a:r>
              <a:rPr lang="de-DE" altLang="de-DE" dirty="0">
                <a:solidFill>
                  <a:schemeClr val="accent6"/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68802"/>
              </p:ext>
            </p:extLst>
          </p:nvPr>
        </p:nvGraphicFramePr>
        <p:xfrm>
          <a:off x="1953491" y="2529716"/>
          <a:ext cx="8054785" cy="40284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992">
                  <a:extLst>
                    <a:ext uri="{9D8B030D-6E8A-4147-A177-3AD203B41FA5}">
                      <a16:colId xmlns:a16="http://schemas.microsoft.com/office/drawing/2014/main" val="681107107"/>
                    </a:ext>
                  </a:extLst>
                </a:gridCol>
                <a:gridCol w="1537864">
                  <a:extLst>
                    <a:ext uri="{9D8B030D-6E8A-4147-A177-3AD203B41FA5}">
                      <a16:colId xmlns:a16="http://schemas.microsoft.com/office/drawing/2014/main" val="2357051087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Nominativ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Genitiv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Neutral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F7C316F3-03F1-4131-B830-6F12DB8847D8}"/>
              </a:ext>
            </a:extLst>
          </p:cNvPr>
          <p:cNvSpPr txBox="1"/>
          <p:nvPr/>
        </p:nvSpPr>
        <p:spPr>
          <a:xfrm>
            <a:off x="8151503" y="6611779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33338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6864" y="393764"/>
            <a:ext cx="11238271" cy="133026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Das Reflexivpronomen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654276" y="1863684"/>
            <a:ext cx="88834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solidFill>
                  <a:schemeClr val="accent4">
                    <a:lumMod val="75000"/>
                  </a:schemeClr>
                </a:solidFill>
              </a:rPr>
              <a:t>Die Formen des Reflexivpronomens</a:t>
            </a:r>
            <a:r>
              <a:rPr lang="de-DE" altLang="de-DE" dirty="0">
                <a:solidFill>
                  <a:schemeClr val="accent4">
                    <a:lumMod val="75000"/>
                  </a:schemeClr>
                </a:solidFill>
                <a:latin typeface="Times New Roman" charset="0"/>
              </a:rPr>
              <a:t> </a:t>
            </a: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B746FD51-AF5B-4137-995B-1F37412BF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798462"/>
              </p:ext>
            </p:extLst>
          </p:nvPr>
        </p:nvGraphicFramePr>
        <p:xfrm>
          <a:off x="3518034" y="2518432"/>
          <a:ext cx="5155929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3758899263"/>
                    </a:ext>
                  </a:extLst>
                </a:gridCol>
                <a:gridCol w="1360783">
                  <a:extLst>
                    <a:ext uri="{9D8B030D-6E8A-4147-A177-3AD203B41FA5}">
                      <a16:colId xmlns:a16="http://schemas.microsoft.com/office/drawing/2014/main" val="190225860"/>
                    </a:ext>
                  </a:extLst>
                </a:gridCol>
                <a:gridCol w="1455146">
                  <a:extLst>
                    <a:ext uri="{9D8B030D-6E8A-4147-A177-3AD203B41FA5}">
                      <a16:colId xmlns:a16="http://schemas.microsoft.com/office/drawing/2014/main" val="3143788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Dativ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Akkusativ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674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Singular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32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Singular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947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Maskulin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569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Feminin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418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</a:t>
                      </a:r>
                      <a:r>
                        <a:rPr lang="de-DE" sz="1800" dirty="0" err="1">
                          <a:latin typeface="Abadi" panose="020B0604020104020204" pitchFamily="34" charset="0"/>
                        </a:rPr>
                        <a:t>Sg</a:t>
                      </a:r>
                      <a:r>
                        <a:rPr lang="de-DE" sz="1800" dirty="0">
                          <a:latin typeface="Abadi" panose="020B0604020104020204" pitchFamily="34" charset="0"/>
                        </a:rPr>
                        <a:t>. Neutral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99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1.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709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2.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776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latin typeface="Abadi" panose="020B0604020104020204" pitchFamily="34" charset="0"/>
                        </a:rPr>
                        <a:t>3. Pers. Plural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latin typeface="Abadi" panose="020B06040201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171681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B8167347-D0C6-47CD-A1B3-91BEADE858A8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81834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Was weißt du schon? Ordne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8BDE432-C436-4699-AABE-DE579D2D307D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9927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B6ADD2-5CFA-42F0-BE73-D44B2A63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3300">
                <a:latin typeface="Abadi" panose="020B0604020104020204" pitchFamily="34" charset="0"/>
              </a:rPr>
              <a:t>Vorgehensweise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C6F63B-BAEF-4894-9069-FD12913DB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Die „leeren“ Tabellen und die Zuordnungsübung kannst du mit Hilfe der Präsentation nun ausfüllen. Notiere dir auch auf der Rückseite 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was Pronomen sind und was sie auszeichnet.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>
                <a:latin typeface="Abadi" panose="020B0604020104020204" pitchFamily="34" charset="0"/>
              </a:rPr>
              <a:t>wesentliche Informationen zu einzelnen </a:t>
            </a:r>
            <a:r>
              <a:rPr lang="de-DE" dirty="0" err="1">
                <a:latin typeface="Abadi" panose="020B0604020104020204" pitchFamily="34" charset="0"/>
              </a:rPr>
              <a:t>Pronomenarten</a:t>
            </a:r>
            <a:r>
              <a:rPr lang="de-DE" dirty="0"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6C38079-05A0-4DEC-AEB1-B35C8F23C8B1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535433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AF4414-45BF-4509-8D4D-DA742454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e-DE" sz="6600">
                <a:latin typeface="Abadi" panose="020B0604020104020204" pitchFamily="34" charset="0"/>
              </a:rPr>
              <a:t>Pronomen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DFA448-F9F4-4D08-9507-532E1FC22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Pronomen sind Stellvertreter oder Begleiter, sie vertreten oder begleiten ein Nomen / Substantiv.</a:t>
            </a:r>
            <a:endParaRPr lang="de-DE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Sie können nach dem </a:t>
            </a:r>
            <a:r>
              <a:rPr lang="de-DE" b="1" dirty="0">
                <a:latin typeface="Abadi" panose="020B0604020104020204" pitchFamily="34" charset="0"/>
              </a:rPr>
              <a:t>Kasus</a:t>
            </a:r>
            <a:r>
              <a:rPr lang="de-DE" dirty="0">
                <a:latin typeface="Abadi" panose="020B0604020104020204" pitchFamily="34" charset="0"/>
              </a:rPr>
              <a:t> flektiert werden, stehen also im Nominativ, Akkusativ, Dativ oder Genitiv.</a:t>
            </a:r>
            <a:endParaRPr lang="de-DE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Sie sind nach dem </a:t>
            </a:r>
            <a:r>
              <a:rPr lang="de-DE" b="1" dirty="0">
                <a:latin typeface="Abadi" panose="020B0604020104020204" pitchFamily="34" charset="0"/>
              </a:rPr>
              <a:t>Numerus</a:t>
            </a:r>
            <a:r>
              <a:rPr lang="de-DE" dirty="0">
                <a:latin typeface="Abadi" panose="020B0604020104020204" pitchFamily="34" charset="0"/>
              </a:rPr>
              <a:t> bestimmt, stehen also im Singular oder im Plural.</a:t>
            </a:r>
            <a:endParaRPr lang="de-DE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Abadi" panose="020B0604020104020204" pitchFamily="34" charset="0"/>
              </a:rPr>
              <a:t>Sind nach dem </a:t>
            </a:r>
            <a:r>
              <a:rPr lang="de-DE" b="1" dirty="0">
                <a:latin typeface="Abadi" panose="020B0604020104020204" pitchFamily="34" charset="0"/>
              </a:rPr>
              <a:t>Genus</a:t>
            </a:r>
            <a:r>
              <a:rPr lang="de-DE" dirty="0">
                <a:latin typeface="Abadi" panose="020B0604020104020204" pitchFamily="34" charset="0"/>
              </a:rPr>
              <a:t> flektierbar (Maskulin, Feminin, Neutrum).</a:t>
            </a:r>
            <a:endParaRPr lang="de-DE">
              <a:latin typeface="Abadi" panose="020B0604020104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387C4D7-C97A-423F-A5BB-76F029601ED9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26536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9AF4414-45BF-4509-8D4D-DA7424542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de-DE" sz="5100" dirty="0">
                <a:latin typeface="Abadi" panose="020B0604020104020204" pitchFamily="34" charset="0"/>
              </a:rPr>
              <a:t>Pronomen: Arten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DFA448-F9F4-4D08-9507-532E1FC22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anchor="ctr">
            <a:normAutofit/>
          </a:bodyPr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  <a:p>
            <a:endParaRPr lang="de-DE" dirty="0">
              <a:latin typeface="Abadi" panose="020B0604020104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7EA5298-0F80-4DF2-BFC8-83D40916517E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056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DE0C1-1A52-43CE-8DA8-C9AEB0DA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Was weißt du schon? Ordne zu!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FA51B-74A8-4618-8188-B79DB2E6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4156587" cy="4251960"/>
          </a:xfrm>
        </p:spPr>
        <p:txBody>
          <a:bodyPr/>
          <a:lstStyle/>
          <a:p>
            <a:r>
              <a:rPr lang="de-DE" dirty="0">
                <a:latin typeface="Abadi" panose="020B0604020104020204" pitchFamily="34" charset="0"/>
              </a:rPr>
              <a:t>Personalpronomen</a:t>
            </a:r>
          </a:p>
          <a:p>
            <a:r>
              <a:rPr lang="de-DE" dirty="0">
                <a:latin typeface="Abadi" panose="020B0604020104020204" pitchFamily="34" charset="0"/>
              </a:rPr>
              <a:t>Reflexivpronomen</a:t>
            </a:r>
          </a:p>
          <a:p>
            <a:r>
              <a:rPr lang="de-DE" dirty="0">
                <a:latin typeface="Abadi" panose="020B0604020104020204" pitchFamily="34" charset="0"/>
              </a:rPr>
              <a:t>Possessivpronomen</a:t>
            </a:r>
          </a:p>
          <a:p>
            <a:r>
              <a:rPr lang="de-DE" dirty="0">
                <a:latin typeface="Abadi" panose="020B0604020104020204" pitchFamily="34" charset="0"/>
              </a:rPr>
              <a:t>Demonstrativpronomen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Interrogativpronomen</a:t>
            </a:r>
          </a:p>
          <a:p>
            <a:r>
              <a:rPr lang="de-DE" dirty="0">
                <a:latin typeface="Abadi" panose="020B0604020104020204" pitchFamily="34" charset="0"/>
              </a:rPr>
              <a:t>Relativpronomen</a:t>
            </a:r>
          </a:p>
          <a:p>
            <a:r>
              <a:rPr lang="de-DE" dirty="0">
                <a:latin typeface="Abadi" panose="020B0604020104020204" pitchFamily="34" charset="0"/>
              </a:rPr>
              <a:t>Indefinitpronomen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A2075-A456-46B3-A3A3-EFF7B7EF771C}"/>
              </a:ext>
            </a:extLst>
          </p:cNvPr>
          <p:cNvSpPr txBox="1"/>
          <p:nvPr/>
        </p:nvSpPr>
        <p:spPr>
          <a:xfrm>
            <a:off x="5697346" y="1968560"/>
            <a:ext cx="6231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Leitet Relativsätze ein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Drückt etwas Unbestimmtes aus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Zeigt Besitz 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Bezieht sich auf das Subjekt des Satzes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Ist Stellvertreter für ein Nomen / Namen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Verweist auf eine Sache oder Person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0070C0"/>
                </a:solidFill>
                <a:latin typeface="Abadi" panose="020B0604020104020204" pitchFamily="34" charset="0"/>
              </a:rPr>
              <a:t>Damit fragt man nach einer Person oder Sache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400" dirty="0">
              <a:solidFill>
                <a:srgbClr val="0070C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189D668-9EBF-4430-B37B-71654E7C8190}"/>
              </a:ext>
            </a:extLst>
          </p:cNvPr>
          <p:cNvSpPr txBox="1"/>
          <p:nvPr/>
        </p:nvSpPr>
        <p:spPr>
          <a:xfrm>
            <a:off x="8217795" y="6368518"/>
            <a:ext cx="37135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Abadi" panose="020B0604020104020204" pitchFamily="34" charset="0"/>
              </a:rPr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30967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1947</Words>
  <Application>Microsoft Office PowerPoint</Application>
  <PresentationFormat>Breitbild</PresentationFormat>
  <Paragraphs>406</Paragraphs>
  <Slides>27</Slides>
  <Notes>0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5" baseType="lpstr">
      <vt:lpstr>Abadi</vt:lpstr>
      <vt:lpstr>Arial</vt:lpstr>
      <vt:lpstr>Modern Love</vt:lpstr>
      <vt:lpstr>Tahoma</vt:lpstr>
      <vt:lpstr>The Hand</vt:lpstr>
      <vt:lpstr>Times New Roman</vt:lpstr>
      <vt:lpstr>Wingdings</vt:lpstr>
      <vt:lpstr>SketchyVTI</vt:lpstr>
      <vt:lpstr>Die Wortarten</vt:lpstr>
      <vt:lpstr>Vorgehensweise</vt:lpstr>
      <vt:lpstr>Das Personalpronomen</vt:lpstr>
      <vt:lpstr>Das Reflexivpronomen</vt:lpstr>
      <vt:lpstr>Was weißt du schon? Ordne zu!</vt:lpstr>
      <vt:lpstr>Vorgehensweise</vt:lpstr>
      <vt:lpstr>Pronomen</vt:lpstr>
      <vt:lpstr>Pronomen: Arten</vt:lpstr>
      <vt:lpstr>Was weißt du schon? Ordne zu!</vt:lpstr>
      <vt:lpstr>Was weißt du schon? Ordne zu!</vt:lpstr>
      <vt:lpstr>Übersicht Pronomen</vt:lpstr>
      <vt:lpstr>Vorgehensweise</vt:lpstr>
      <vt:lpstr>Das Personalpronomen</vt:lpstr>
      <vt:lpstr>Das Personalpronomen</vt:lpstr>
      <vt:lpstr>Das Personalpronomen</vt:lpstr>
      <vt:lpstr>Das Reflexivpronomen</vt:lpstr>
      <vt:lpstr>Das Reflexivpronomen</vt:lpstr>
      <vt:lpstr>Das Reflexivpronomen</vt:lpstr>
      <vt:lpstr>Gut gemacht!</vt:lpstr>
      <vt:lpstr>Das Possessivpronomen</vt:lpstr>
      <vt:lpstr>Das Demonstrativpronomen</vt:lpstr>
      <vt:lpstr>PowerPoint-Präsentation</vt:lpstr>
      <vt:lpstr>Das Interrogativpronomen</vt:lpstr>
      <vt:lpstr>Das Relativpronomen</vt:lpstr>
      <vt:lpstr>Das Indefinitpronomen</vt:lpstr>
      <vt:lpstr>PowerPoint-Präsentation</vt:lpstr>
      <vt:lpstr>Alles klar? Ordne noch einmal zu!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</dc:title>
  <dc:creator>Blennemann</dc:creator>
  <cp:lastModifiedBy>Antje Blennemann</cp:lastModifiedBy>
  <cp:revision>6</cp:revision>
  <dcterms:created xsi:type="dcterms:W3CDTF">2020-12-09T16:57:45Z</dcterms:created>
  <dcterms:modified xsi:type="dcterms:W3CDTF">2020-12-17T07:28:19Z</dcterms:modified>
</cp:coreProperties>
</file>