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96" y="1188"/>
      </p:cViewPr>
      <p:guideLst>
        <p:guide orient="horz" pos="2160"/>
        <p:guide pos="37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44A3F4-BD75-853A-E1ED-4CDA9994D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B0C889E-05A0-95B2-1BB2-07262D8EFD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51827B-82AF-1A83-DFAA-B1B8C3DB3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8922-C686-448F-8C52-688F7B743B58}" type="datetimeFigureOut">
              <a:rPr lang="de-DE" smtClean="0"/>
              <a:t>04.08.2023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7CA4FE-4AED-EB96-5CDA-A9AAF8797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DDBAE95-96B8-A6CF-13B1-3C85E4F01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0C90C-72A1-423F-8DA6-5284DBF140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1702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ACCBDF-85BD-D450-AB15-9040676CF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39153EE-5C01-F014-CE87-7B7DDD506B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C5A2BF-5DAF-4902-02BD-C41A1ACB4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8922-C686-448F-8C52-688F7B743B58}" type="datetimeFigureOut">
              <a:rPr lang="de-DE" smtClean="0"/>
              <a:t>04.08.2023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360D9C1-E254-6982-DE9F-21733E737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4E5B043-7F1C-9305-0A7E-B8411D1DD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0C90C-72A1-423F-8DA6-5284DBF140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4366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B37D365-3E39-5AFC-755C-01A327A263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E0CE65F-2392-3D73-1571-2F08AB8E18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57D8911-383F-EE60-9834-10FF106D4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8922-C686-448F-8C52-688F7B743B58}" type="datetimeFigureOut">
              <a:rPr lang="de-DE" smtClean="0"/>
              <a:t>04.08.2023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506ADD-83F1-3120-4550-B576A9F8B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6BD68C-47C8-67D3-BE9A-7BF7BD73C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0C90C-72A1-423F-8DA6-5284DBF140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3005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91ACBA-19D5-9BBB-F0DD-67BD63AEE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4436196-A541-EA00-121F-EC125AF20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BCABC2-4154-3AD7-E28E-89693261F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8922-C686-448F-8C52-688F7B743B58}" type="datetimeFigureOut">
              <a:rPr lang="de-DE" smtClean="0"/>
              <a:t>04.08.2023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3242A5-608C-185E-6DBA-118D6CABB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2A1829-E91B-A1D2-31EB-02572693D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0C90C-72A1-423F-8DA6-5284DBF140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807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8A5DC-493D-0EA3-9866-C64E15557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45259EB-AE8D-A4E8-6720-D6E8C12D23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5A1A76-AB50-E19C-57FD-6DCD966D9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8922-C686-448F-8C52-688F7B743B58}" type="datetimeFigureOut">
              <a:rPr lang="de-DE" smtClean="0"/>
              <a:t>04.08.2023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7811D54-E6FE-54C8-0DA4-CE08B7BAE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326E623-870F-82A3-93C6-D80E51874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0C90C-72A1-423F-8DA6-5284DBF140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2299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0D239B-9412-88EC-9513-5BAFBFCF2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5F3E1C-D6BF-16D4-FC48-FDF64A2F34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E1BD825-9596-E1F6-438F-891C6542F3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19340D9-156A-9875-D617-6BBA490C1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8922-C686-448F-8C52-688F7B743B58}" type="datetimeFigureOut">
              <a:rPr lang="de-DE" smtClean="0"/>
              <a:t>04.08.2023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395D468-39FB-CA20-A8CE-B0D7AC69C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C7E89DC-39D4-56EC-805E-24A59DC8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0C90C-72A1-423F-8DA6-5284DBF140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694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9FF32A-26C4-FA90-CCC2-4676E3798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91722C0-B29A-276F-00A9-87011F645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6A1D3BF-D44F-BCAF-0D2C-B0018F1F02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555B5BA-9736-C111-249D-198C846683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B52A934-E551-28FE-24A4-16A824D5A7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11C2A6F-B147-C078-F384-6753D55C3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8922-C686-448F-8C52-688F7B743B58}" type="datetimeFigureOut">
              <a:rPr lang="de-DE" smtClean="0"/>
              <a:t>04.08.2023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6886F8C-1EC9-2721-A122-1C2313714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9E9DDD4-B18A-63E3-4F65-473FCB20D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0C90C-72A1-423F-8DA6-5284DBF140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1616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638B63-3C7E-4B8F-5FFD-89D4023D0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923C5F4-781D-783B-8233-7C5ED62FD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8922-C686-448F-8C52-688F7B743B58}" type="datetimeFigureOut">
              <a:rPr lang="de-DE" smtClean="0"/>
              <a:t>04.08.2023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59729EB-14D0-E3BC-E0C8-164E20F2E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CD166D-34FE-1B71-2B47-1A4D39F1B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0C90C-72A1-423F-8DA6-5284DBF140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0858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066600D-CC32-F7DA-7141-20A9FB10C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8922-C686-448F-8C52-688F7B743B58}" type="datetimeFigureOut">
              <a:rPr lang="de-DE" smtClean="0"/>
              <a:t>04.08.2023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BC29D05-0759-745B-ED6A-027BF1FE0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56B37AB-61ED-79B1-B054-BF4B56C85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0C90C-72A1-423F-8DA6-5284DBF140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1085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2E4898-CA69-B55F-9DEA-8EB2ABC48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D50770-2AF9-1E71-C3E0-CE4169489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B916DF4-5033-2AFD-7692-1B19599FF4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602901C-4C81-A742-1D0B-6EB3D9246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8922-C686-448F-8C52-688F7B743B58}" type="datetimeFigureOut">
              <a:rPr lang="de-DE" smtClean="0"/>
              <a:t>04.08.2023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81A5546-6E4B-F52B-DDB9-8AEDDD5DB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D8A0F7D-F449-91DC-5430-F946A4963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0C90C-72A1-423F-8DA6-5284DBF140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2275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0B16BC-0BDE-A41E-489D-DED6434FD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D778F94-0C4E-287C-03DC-B1CE34297A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8934137-9E6D-1522-6F41-1BF8BDC072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269F2D7-083C-633F-62E8-28C7C2941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8922-C686-448F-8C52-688F7B743B58}" type="datetimeFigureOut">
              <a:rPr lang="de-DE" smtClean="0"/>
              <a:t>04.08.2023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A375748-D183-8307-0D0B-750F38122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96B1B6C-2516-90FA-FE2F-D812B5167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0C90C-72A1-423F-8DA6-5284DBF140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232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CA197A3-BE54-D42A-BF3C-E3D9C0261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95C9BD4-275B-52BF-D8AB-10A843597B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F0C3302-E187-0B00-6D01-C63C3C78C3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F8922-C686-448F-8C52-688F7B743B58}" type="datetimeFigureOut">
              <a:rPr lang="de-DE" smtClean="0"/>
              <a:t>04.08.2023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AC5746B-0DC5-6863-C72F-3CE65C4366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BFECCD4-FAC5-CEE7-5B18-7E64542DAD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0C90C-72A1-423F-8DA6-5284DBF140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140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41BD2159-D4DB-1FCC-4421-7CD930D5E3D8}"/>
              </a:ext>
            </a:extLst>
          </p:cNvPr>
          <p:cNvGrpSpPr/>
          <p:nvPr/>
        </p:nvGrpSpPr>
        <p:grpSpPr>
          <a:xfrm>
            <a:off x="431514" y="482886"/>
            <a:ext cx="5352836" cy="2784297"/>
            <a:chOff x="431514" y="482886"/>
            <a:chExt cx="5352836" cy="2784297"/>
          </a:xfrm>
        </p:grpSpPr>
        <p:sp>
          <p:nvSpPr>
            <p:cNvPr id="4" name="Textfeld 3">
              <a:extLst>
                <a:ext uri="{FF2B5EF4-FFF2-40B4-BE49-F238E27FC236}">
                  <a16:creationId xmlns:a16="http://schemas.microsoft.com/office/drawing/2014/main" id="{F7DEB47A-D92A-0CC0-5A0C-83AA06436FA9}"/>
                </a:ext>
              </a:extLst>
            </p:cNvPr>
            <p:cNvSpPr txBox="1"/>
            <p:nvPr/>
          </p:nvSpPr>
          <p:spPr>
            <a:xfrm>
              <a:off x="431514" y="482886"/>
              <a:ext cx="5352836" cy="2784297"/>
            </a:xfrm>
            <a:custGeom>
              <a:avLst/>
              <a:gdLst>
                <a:gd name="connsiteX0" fmla="*/ 0 w 5352836"/>
                <a:gd name="connsiteY0" fmla="*/ 0 h 2784297"/>
                <a:gd name="connsiteX1" fmla="*/ 776161 w 5352836"/>
                <a:gd name="connsiteY1" fmla="*/ 0 h 2784297"/>
                <a:gd name="connsiteX2" fmla="*/ 1284681 w 5352836"/>
                <a:gd name="connsiteY2" fmla="*/ 0 h 2784297"/>
                <a:gd name="connsiteX3" fmla="*/ 1793200 w 5352836"/>
                <a:gd name="connsiteY3" fmla="*/ 0 h 2784297"/>
                <a:gd name="connsiteX4" fmla="*/ 2301719 w 5352836"/>
                <a:gd name="connsiteY4" fmla="*/ 0 h 2784297"/>
                <a:gd name="connsiteX5" fmla="*/ 2863767 w 5352836"/>
                <a:gd name="connsiteY5" fmla="*/ 0 h 2784297"/>
                <a:gd name="connsiteX6" fmla="*/ 3425815 w 5352836"/>
                <a:gd name="connsiteY6" fmla="*/ 0 h 2784297"/>
                <a:gd name="connsiteX7" fmla="*/ 4148448 w 5352836"/>
                <a:gd name="connsiteY7" fmla="*/ 0 h 2784297"/>
                <a:gd name="connsiteX8" fmla="*/ 4764024 w 5352836"/>
                <a:gd name="connsiteY8" fmla="*/ 0 h 2784297"/>
                <a:gd name="connsiteX9" fmla="*/ 5352836 w 5352836"/>
                <a:gd name="connsiteY9" fmla="*/ 0 h 2784297"/>
                <a:gd name="connsiteX10" fmla="*/ 5352836 w 5352836"/>
                <a:gd name="connsiteY10" fmla="*/ 668231 h 2784297"/>
                <a:gd name="connsiteX11" fmla="*/ 5352836 w 5352836"/>
                <a:gd name="connsiteY11" fmla="*/ 1308620 h 2784297"/>
                <a:gd name="connsiteX12" fmla="*/ 5352836 w 5352836"/>
                <a:gd name="connsiteY12" fmla="*/ 2060380 h 2784297"/>
                <a:gd name="connsiteX13" fmla="*/ 5352836 w 5352836"/>
                <a:gd name="connsiteY13" fmla="*/ 2784297 h 2784297"/>
                <a:gd name="connsiteX14" fmla="*/ 4576675 w 5352836"/>
                <a:gd name="connsiteY14" fmla="*/ 2784297 h 2784297"/>
                <a:gd name="connsiteX15" fmla="*/ 3854042 w 5352836"/>
                <a:gd name="connsiteY15" fmla="*/ 2784297 h 2784297"/>
                <a:gd name="connsiteX16" fmla="*/ 3238466 w 5352836"/>
                <a:gd name="connsiteY16" fmla="*/ 2784297 h 2784297"/>
                <a:gd name="connsiteX17" fmla="*/ 2676418 w 5352836"/>
                <a:gd name="connsiteY17" fmla="*/ 2784297 h 2784297"/>
                <a:gd name="connsiteX18" fmla="*/ 2007314 w 5352836"/>
                <a:gd name="connsiteY18" fmla="*/ 2784297 h 2784297"/>
                <a:gd name="connsiteX19" fmla="*/ 1231152 w 5352836"/>
                <a:gd name="connsiteY19" fmla="*/ 2784297 h 2784297"/>
                <a:gd name="connsiteX20" fmla="*/ 0 w 5352836"/>
                <a:gd name="connsiteY20" fmla="*/ 2784297 h 2784297"/>
                <a:gd name="connsiteX21" fmla="*/ 0 w 5352836"/>
                <a:gd name="connsiteY21" fmla="*/ 2143909 h 2784297"/>
                <a:gd name="connsiteX22" fmla="*/ 0 w 5352836"/>
                <a:gd name="connsiteY22" fmla="*/ 1447834 h 2784297"/>
                <a:gd name="connsiteX23" fmla="*/ 0 w 5352836"/>
                <a:gd name="connsiteY23" fmla="*/ 723917 h 2784297"/>
                <a:gd name="connsiteX24" fmla="*/ 0 w 5352836"/>
                <a:gd name="connsiteY24" fmla="*/ 0 h 2784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352836" h="2784297" extrusionOk="0">
                  <a:moveTo>
                    <a:pt x="0" y="0"/>
                  </a:moveTo>
                  <a:cubicBezTo>
                    <a:pt x="172023" y="-20650"/>
                    <a:pt x="532346" y="15824"/>
                    <a:pt x="776161" y="0"/>
                  </a:cubicBezTo>
                  <a:cubicBezTo>
                    <a:pt x="1019976" y="-15824"/>
                    <a:pt x="1065989" y="-13118"/>
                    <a:pt x="1284681" y="0"/>
                  </a:cubicBezTo>
                  <a:cubicBezTo>
                    <a:pt x="1503373" y="13118"/>
                    <a:pt x="1597035" y="-19042"/>
                    <a:pt x="1793200" y="0"/>
                  </a:cubicBezTo>
                  <a:cubicBezTo>
                    <a:pt x="1989365" y="19042"/>
                    <a:pt x="2132523" y="-21612"/>
                    <a:pt x="2301719" y="0"/>
                  </a:cubicBezTo>
                  <a:cubicBezTo>
                    <a:pt x="2470915" y="21612"/>
                    <a:pt x="2691656" y="-21120"/>
                    <a:pt x="2863767" y="0"/>
                  </a:cubicBezTo>
                  <a:cubicBezTo>
                    <a:pt x="3035878" y="21120"/>
                    <a:pt x="3147456" y="20808"/>
                    <a:pt x="3425815" y="0"/>
                  </a:cubicBezTo>
                  <a:cubicBezTo>
                    <a:pt x="3704174" y="-20808"/>
                    <a:pt x="3990076" y="-6517"/>
                    <a:pt x="4148448" y="0"/>
                  </a:cubicBezTo>
                  <a:cubicBezTo>
                    <a:pt x="4306820" y="6517"/>
                    <a:pt x="4629767" y="-2444"/>
                    <a:pt x="4764024" y="0"/>
                  </a:cubicBezTo>
                  <a:cubicBezTo>
                    <a:pt x="4898281" y="2444"/>
                    <a:pt x="5198131" y="-4027"/>
                    <a:pt x="5352836" y="0"/>
                  </a:cubicBezTo>
                  <a:cubicBezTo>
                    <a:pt x="5330303" y="156509"/>
                    <a:pt x="5385190" y="336915"/>
                    <a:pt x="5352836" y="668231"/>
                  </a:cubicBezTo>
                  <a:cubicBezTo>
                    <a:pt x="5320482" y="999547"/>
                    <a:pt x="5349210" y="1015060"/>
                    <a:pt x="5352836" y="1308620"/>
                  </a:cubicBezTo>
                  <a:cubicBezTo>
                    <a:pt x="5356462" y="1602180"/>
                    <a:pt x="5347260" y="1905227"/>
                    <a:pt x="5352836" y="2060380"/>
                  </a:cubicBezTo>
                  <a:cubicBezTo>
                    <a:pt x="5358412" y="2215533"/>
                    <a:pt x="5387811" y="2557436"/>
                    <a:pt x="5352836" y="2784297"/>
                  </a:cubicBezTo>
                  <a:cubicBezTo>
                    <a:pt x="5145022" y="2790154"/>
                    <a:pt x="4949409" y="2746127"/>
                    <a:pt x="4576675" y="2784297"/>
                  </a:cubicBezTo>
                  <a:cubicBezTo>
                    <a:pt x="4203941" y="2822467"/>
                    <a:pt x="4142885" y="2773143"/>
                    <a:pt x="3854042" y="2784297"/>
                  </a:cubicBezTo>
                  <a:cubicBezTo>
                    <a:pt x="3565199" y="2795451"/>
                    <a:pt x="3498723" y="2755133"/>
                    <a:pt x="3238466" y="2784297"/>
                  </a:cubicBezTo>
                  <a:cubicBezTo>
                    <a:pt x="2978209" y="2813461"/>
                    <a:pt x="2886645" y="2795311"/>
                    <a:pt x="2676418" y="2784297"/>
                  </a:cubicBezTo>
                  <a:cubicBezTo>
                    <a:pt x="2466191" y="2773283"/>
                    <a:pt x="2175442" y="2794303"/>
                    <a:pt x="2007314" y="2784297"/>
                  </a:cubicBezTo>
                  <a:cubicBezTo>
                    <a:pt x="1839186" y="2774291"/>
                    <a:pt x="1398186" y="2810096"/>
                    <a:pt x="1231152" y="2784297"/>
                  </a:cubicBezTo>
                  <a:cubicBezTo>
                    <a:pt x="1064118" y="2758498"/>
                    <a:pt x="334411" y="2826027"/>
                    <a:pt x="0" y="2784297"/>
                  </a:cubicBezTo>
                  <a:cubicBezTo>
                    <a:pt x="27952" y="2515767"/>
                    <a:pt x="-19652" y="2419527"/>
                    <a:pt x="0" y="2143909"/>
                  </a:cubicBezTo>
                  <a:cubicBezTo>
                    <a:pt x="19652" y="1868291"/>
                    <a:pt x="8076" y="1706419"/>
                    <a:pt x="0" y="1447834"/>
                  </a:cubicBezTo>
                  <a:cubicBezTo>
                    <a:pt x="-8076" y="1189249"/>
                    <a:pt x="13404" y="1021947"/>
                    <a:pt x="0" y="723917"/>
                  </a:cubicBezTo>
                  <a:cubicBezTo>
                    <a:pt x="-13404" y="425887"/>
                    <a:pt x="27635" y="258074"/>
                    <a:pt x="0" y="0"/>
                  </a:cubicBezTo>
                  <a:close/>
                </a:path>
              </a:pathLst>
            </a:custGeom>
            <a:noFill/>
            <a:ln w="28575">
              <a:solidFill>
                <a:schemeClr val="bg2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093017267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endParaRPr lang="de-DE" dirty="0"/>
            </a:p>
          </p:txBody>
        </p:sp>
        <p:pic>
          <p:nvPicPr>
            <p:cNvPr id="9" name="Grafik 8">
              <a:extLst>
                <a:ext uri="{FF2B5EF4-FFF2-40B4-BE49-F238E27FC236}">
                  <a16:creationId xmlns:a16="http://schemas.microsoft.com/office/drawing/2014/main" id="{539DCD8E-B601-3BE0-8AEB-682AFBDA2E9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439" b="9130"/>
            <a:stretch/>
          </p:blipFill>
          <p:spPr>
            <a:xfrm>
              <a:off x="3504302" y="780836"/>
              <a:ext cx="1368368" cy="1900719"/>
            </a:xfrm>
            <a:prstGeom prst="rect">
              <a:avLst/>
            </a:prstGeom>
          </p:spPr>
        </p:pic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2071D607-9D74-CD5B-EF6E-C855416B1A30}"/>
                </a:ext>
              </a:extLst>
            </p:cNvPr>
            <p:cNvSpPr txBox="1"/>
            <p:nvPr/>
          </p:nvSpPr>
          <p:spPr>
            <a:xfrm>
              <a:off x="648829" y="1064944"/>
              <a:ext cx="318007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3200" b="1" dirty="0">
                  <a:latin typeface="Bradley Hand ITC" panose="03070402050302030203" pitchFamily="66" charset="0"/>
                </a:rPr>
                <a:t>Azubi</a:t>
              </a:r>
            </a:p>
            <a:p>
              <a:r>
                <a:rPr lang="de-DE" sz="3200" b="1" dirty="0">
                  <a:latin typeface="Bradley Hand ITC" panose="03070402050302030203" pitchFamily="66" charset="0"/>
                </a:rPr>
                <a:t>Basketball, </a:t>
              </a:r>
              <a:br>
                <a:rPr lang="de-DE" sz="3200" b="1" dirty="0">
                  <a:latin typeface="Bradley Hand ITC" panose="03070402050302030203" pitchFamily="66" charset="0"/>
                </a:rPr>
              </a:br>
              <a:r>
                <a:rPr lang="de-DE" sz="3200" b="1" dirty="0">
                  <a:latin typeface="Bradley Hand ITC" panose="03070402050302030203" pitchFamily="66" charset="0"/>
                </a:rPr>
                <a:t>Leder</a:t>
              </a:r>
            </a:p>
          </p:txBody>
        </p:sp>
      </p:grp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C1BB2902-C536-B322-0DF8-8CA55AF9B6C2}"/>
              </a:ext>
            </a:extLst>
          </p:cNvPr>
          <p:cNvGrpSpPr/>
          <p:nvPr/>
        </p:nvGrpSpPr>
        <p:grpSpPr>
          <a:xfrm>
            <a:off x="431514" y="3684711"/>
            <a:ext cx="5352836" cy="2784297"/>
            <a:chOff x="431514" y="3684711"/>
            <a:chExt cx="5352836" cy="2784297"/>
          </a:xfrm>
        </p:grpSpPr>
        <p:sp>
          <p:nvSpPr>
            <p:cNvPr id="20" name="Textfeld 19">
              <a:extLst>
                <a:ext uri="{FF2B5EF4-FFF2-40B4-BE49-F238E27FC236}">
                  <a16:creationId xmlns:a16="http://schemas.microsoft.com/office/drawing/2014/main" id="{EEC1E0A1-6F4B-245D-4620-EACF7DDCB88A}"/>
                </a:ext>
              </a:extLst>
            </p:cNvPr>
            <p:cNvSpPr txBox="1"/>
            <p:nvPr/>
          </p:nvSpPr>
          <p:spPr>
            <a:xfrm>
              <a:off x="431514" y="3684711"/>
              <a:ext cx="5352836" cy="2784297"/>
            </a:xfrm>
            <a:custGeom>
              <a:avLst/>
              <a:gdLst>
                <a:gd name="connsiteX0" fmla="*/ 0 w 5352836"/>
                <a:gd name="connsiteY0" fmla="*/ 0 h 2784297"/>
                <a:gd name="connsiteX1" fmla="*/ 776161 w 5352836"/>
                <a:gd name="connsiteY1" fmla="*/ 0 h 2784297"/>
                <a:gd name="connsiteX2" fmla="*/ 1284681 w 5352836"/>
                <a:gd name="connsiteY2" fmla="*/ 0 h 2784297"/>
                <a:gd name="connsiteX3" fmla="*/ 1793200 w 5352836"/>
                <a:gd name="connsiteY3" fmla="*/ 0 h 2784297"/>
                <a:gd name="connsiteX4" fmla="*/ 2301719 w 5352836"/>
                <a:gd name="connsiteY4" fmla="*/ 0 h 2784297"/>
                <a:gd name="connsiteX5" fmla="*/ 2863767 w 5352836"/>
                <a:gd name="connsiteY5" fmla="*/ 0 h 2784297"/>
                <a:gd name="connsiteX6" fmla="*/ 3425815 w 5352836"/>
                <a:gd name="connsiteY6" fmla="*/ 0 h 2784297"/>
                <a:gd name="connsiteX7" fmla="*/ 4148448 w 5352836"/>
                <a:gd name="connsiteY7" fmla="*/ 0 h 2784297"/>
                <a:gd name="connsiteX8" fmla="*/ 4764024 w 5352836"/>
                <a:gd name="connsiteY8" fmla="*/ 0 h 2784297"/>
                <a:gd name="connsiteX9" fmla="*/ 5352836 w 5352836"/>
                <a:gd name="connsiteY9" fmla="*/ 0 h 2784297"/>
                <a:gd name="connsiteX10" fmla="*/ 5352836 w 5352836"/>
                <a:gd name="connsiteY10" fmla="*/ 668231 h 2784297"/>
                <a:gd name="connsiteX11" fmla="*/ 5352836 w 5352836"/>
                <a:gd name="connsiteY11" fmla="*/ 1308620 h 2784297"/>
                <a:gd name="connsiteX12" fmla="*/ 5352836 w 5352836"/>
                <a:gd name="connsiteY12" fmla="*/ 2060380 h 2784297"/>
                <a:gd name="connsiteX13" fmla="*/ 5352836 w 5352836"/>
                <a:gd name="connsiteY13" fmla="*/ 2784297 h 2784297"/>
                <a:gd name="connsiteX14" fmla="*/ 4576675 w 5352836"/>
                <a:gd name="connsiteY14" fmla="*/ 2784297 h 2784297"/>
                <a:gd name="connsiteX15" fmla="*/ 3854042 w 5352836"/>
                <a:gd name="connsiteY15" fmla="*/ 2784297 h 2784297"/>
                <a:gd name="connsiteX16" fmla="*/ 3238466 w 5352836"/>
                <a:gd name="connsiteY16" fmla="*/ 2784297 h 2784297"/>
                <a:gd name="connsiteX17" fmla="*/ 2676418 w 5352836"/>
                <a:gd name="connsiteY17" fmla="*/ 2784297 h 2784297"/>
                <a:gd name="connsiteX18" fmla="*/ 2007314 w 5352836"/>
                <a:gd name="connsiteY18" fmla="*/ 2784297 h 2784297"/>
                <a:gd name="connsiteX19" fmla="*/ 1231152 w 5352836"/>
                <a:gd name="connsiteY19" fmla="*/ 2784297 h 2784297"/>
                <a:gd name="connsiteX20" fmla="*/ 0 w 5352836"/>
                <a:gd name="connsiteY20" fmla="*/ 2784297 h 2784297"/>
                <a:gd name="connsiteX21" fmla="*/ 0 w 5352836"/>
                <a:gd name="connsiteY21" fmla="*/ 2143909 h 2784297"/>
                <a:gd name="connsiteX22" fmla="*/ 0 w 5352836"/>
                <a:gd name="connsiteY22" fmla="*/ 1447834 h 2784297"/>
                <a:gd name="connsiteX23" fmla="*/ 0 w 5352836"/>
                <a:gd name="connsiteY23" fmla="*/ 723917 h 2784297"/>
                <a:gd name="connsiteX24" fmla="*/ 0 w 5352836"/>
                <a:gd name="connsiteY24" fmla="*/ 0 h 2784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352836" h="2784297" extrusionOk="0">
                  <a:moveTo>
                    <a:pt x="0" y="0"/>
                  </a:moveTo>
                  <a:cubicBezTo>
                    <a:pt x="172023" y="-20650"/>
                    <a:pt x="532346" y="15824"/>
                    <a:pt x="776161" y="0"/>
                  </a:cubicBezTo>
                  <a:cubicBezTo>
                    <a:pt x="1019976" y="-15824"/>
                    <a:pt x="1065989" y="-13118"/>
                    <a:pt x="1284681" y="0"/>
                  </a:cubicBezTo>
                  <a:cubicBezTo>
                    <a:pt x="1503373" y="13118"/>
                    <a:pt x="1597035" y="-19042"/>
                    <a:pt x="1793200" y="0"/>
                  </a:cubicBezTo>
                  <a:cubicBezTo>
                    <a:pt x="1989365" y="19042"/>
                    <a:pt x="2132523" y="-21612"/>
                    <a:pt x="2301719" y="0"/>
                  </a:cubicBezTo>
                  <a:cubicBezTo>
                    <a:pt x="2470915" y="21612"/>
                    <a:pt x="2691656" y="-21120"/>
                    <a:pt x="2863767" y="0"/>
                  </a:cubicBezTo>
                  <a:cubicBezTo>
                    <a:pt x="3035878" y="21120"/>
                    <a:pt x="3147456" y="20808"/>
                    <a:pt x="3425815" y="0"/>
                  </a:cubicBezTo>
                  <a:cubicBezTo>
                    <a:pt x="3704174" y="-20808"/>
                    <a:pt x="3990076" y="-6517"/>
                    <a:pt x="4148448" y="0"/>
                  </a:cubicBezTo>
                  <a:cubicBezTo>
                    <a:pt x="4306820" y="6517"/>
                    <a:pt x="4629767" y="-2444"/>
                    <a:pt x="4764024" y="0"/>
                  </a:cubicBezTo>
                  <a:cubicBezTo>
                    <a:pt x="4898281" y="2444"/>
                    <a:pt x="5198131" y="-4027"/>
                    <a:pt x="5352836" y="0"/>
                  </a:cubicBezTo>
                  <a:cubicBezTo>
                    <a:pt x="5330303" y="156509"/>
                    <a:pt x="5385190" y="336915"/>
                    <a:pt x="5352836" y="668231"/>
                  </a:cubicBezTo>
                  <a:cubicBezTo>
                    <a:pt x="5320482" y="999547"/>
                    <a:pt x="5349210" y="1015060"/>
                    <a:pt x="5352836" y="1308620"/>
                  </a:cubicBezTo>
                  <a:cubicBezTo>
                    <a:pt x="5356462" y="1602180"/>
                    <a:pt x="5347260" y="1905227"/>
                    <a:pt x="5352836" y="2060380"/>
                  </a:cubicBezTo>
                  <a:cubicBezTo>
                    <a:pt x="5358412" y="2215533"/>
                    <a:pt x="5387811" y="2557436"/>
                    <a:pt x="5352836" y="2784297"/>
                  </a:cubicBezTo>
                  <a:cubicBezTo>
                    <a:pt x="5145022" y="2790154"/>
                    <a:pt x="4949409" y="2746127"/>
                    <a:pt x="4576675" y="2784297"/>
                  </a:cubicBezTo>
                  <a:cubicBezTo>
                    <a:pt x="4203941" y="2822467"/>
                    <a:pt x="4142885" y="2773143"/>
                    <a:pt x="3854042" y="2784297"/>
                  </a:cubicBezTo>
                  <a:cubicBezTo>
                    <a:pt x="3565199" y="2795451"/>
                    <a:pt x="3498723" y="2755133"/>
                    <a:pt x="3238466" y="2784297"/>
                  </a:cubicBezTo>
                  <a:cubicBezTo>
                    <a:pt x="2978209" y="2813461"/>
                    <a:pt x="2886645" y="2795311"/>
                    <a:pt x="2676418" y="2784297"/>
                  </a:cubicBezTo>
                  <a:cubicBezTo>
                    <a:pt x="2466191" y="2773283"/>
                    <a:pt x="2175442" y="2794303"/>
                    <a:pt x="2007314" y="2784297"/>
                  </a:cubicBezTo>
                  <a:cubicBezTo>
                    <a:pt x="1839186" y="2774291"/>
                    <a:pt x="1398186" y="2810096"/>
                    <a:pt x="1231152" y="2784297"/>
                  </a:cubicBezTo>
                  <a:cubicBezTo>
                    <a:pt x="1064118" y="2758498"/>
                    <a:pt x="334411" y="2826027"/>
                    <a:pt x="0" y="2784297"/>
                  </a:cubicBezTo>
                  <a:cubicBezTo>
                    <a:pt x="27952" y="2515767"/>
                    <a:pt x="-19652" y="2419527"/>
                    <a:pt x="0" y="2143909"/>
                  </a:cubicBezTo>
                  <a:cubicBezTo>
                    <a:pt x="19652" y="1868291"/>
                    <a:pt x="8076" y="1706419"/>
                    <a:pt x="0" y="1447834"/>
                  </a:cubicBezTo>
                  <a:cubicBezTo>
                    <a:pt x="-8076" y="1189249"/>
                    <a:pt x="13404" y="1021947"/>
                    <a:pt x="0" y="723917"/>
                  </a:cubicBezTo>
                  <a:cubicBezTo>
                    <a:pt x="-13404" y="425887"/>
                    <a:pt x="27635" y="258074"/>
                    <a:pt x="0" y="0"/>
                  </a:cubicBezTo>
                  <a:close/>
                </a:path>
              </a:pathLst>
            </a:custGeom>
            <a:noFill/>
            <a:ln w="28575">
              <a:solidFill>
                <a:schemeClr val="bg2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093017267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89A80967-6184-DB8E-0238-B397A584972A}"/>
                </a:ext>
              </a:extLst>
            </p:cNvPr>
            <p:cNvSpPr txBox="1"/>
            <p:nvPr/>
          </p:nvSpPr>
          <p:spPr>
            <a:xfrm>
              <a:off x="648829" y="4336464"/>
              <a:ext cx="2414427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3200" b="1" dirty="0">
                  <a:latin typeface="Bradley Hand ITC" panose="03070402050302030203" pitchFamily="66" charset="0"/>
                </a:rPr>
                <a:t>Azubi</a:t>
              </a:r>
            </a:p>
            <a:p>
              <a:r>
                <a:rPr lang="de-DE" sz="3200" b="1">
                  <a:latin typeface="Bradley Hand ITC" panose="03070402050302030203" pitchFamily="66" charset="0"/>
                </a:rPr>
                <a:t>Snowboard FUN</a:t>
              </a:r>
              <a:endParaRPr lang="de-DE" sz="3200" b="1" dirty="0">
                <a:latin typeface="Bradley Hand ITC" panose="03070402050302030203" pitchFamily="66" charset="0"/>
              </a:endParaRPr>
            </a:p>
          </p:txBody>
        </p:sp>
        <p:pic>
          <p:nvPicPr>
            <p:cNvPr id="22" name="Grafik 21">
              <a:extLst>
                <a:ext uri="{FF2B5EF4-FFF2-40B4-BE49-F238E27FC236}">
                  <a16:creationId xmlns:a16="http://schemas.microsoft.com/office/drawing/2014/main" id="{E9468408-CF3E-1F80-E948-570855E7CF8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04302" y="3902866"/>
              <a:ext cx="1543287" cy="2280978"/>
            </a:xfrm>
            <a:prstGeom prst="rect">
              <a:avLst/>
            </a:prstGeom>
          </p:spPr>
        </p:pic>
      </p:grp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4F3E33CE-1044-5A21-AD2C-7F33002537D8}"/>
              </a:ext>
            </a:extLst>
          </p:cNvPr>
          <p:cNvGrpSpPr/>
          <p:nvPr/>
        </p:nvGrpSpPr>
        <p:grpSpPr>
          <a:xfrm>
            <a:off x="6171914" y="3673125"/>
            <a:ext cx="5352836" cy="2784297"/>
            <a:chOff x="6171914" y="3673125"/>
            <a:chExt cx="5352836" cy="2784297"/>
          </a:xfrm>
        </p:grpSpPr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347F52ED-EE51-BF38-CFD5-14377EEC03EC}"/>
                </a:ext>
              </a:extLst>
            </p:cNvPr>
            <p:cNvSpPr txBox="1"/>
            <p:nvPr/>
          </p:nvSpPr>
          <p:spPr>
            <a:xfrm>
              <a:off x="6171914" y="3673125"/>
              <a:ext cx="5352836" cy="2784297"/>
            </a:xfrm>
            <a:custGeom>
              <a:avLst/>
              <a:gdLst>
                <a:gd name="connsiteX0" fmla="*/ 0 w 5352836"/>
                <a:gd name="connsiteY0" fmla="*/ 0 h 2784297"/>
                <a:gd name="connsiteX1" fmla="*/ 776161 w 5352836"/>
                <a:gd name="connsiteY1" fmla="*/ 0 h 2784297"/>
                <a:gd name="connsiteX2" fmla="*/ 1284681 w 5352836"/>
                <a:gd name="connsiteY2" fmla="*/ 0 h 2784297"/>
                <a:gd name="connsiteX3" fmla="*/ 1793200 w 5352836"/>
                <a:gd name="connsiteY3" fmla="*/ 0 h 2784297"/>
                <a:gd name="connsiteX4" fmla="*/ 2301719 w 5352836"/>
                <a:gd name="connsiteY4" fmla="*/ 0 h 2784297"/>
                <a:gd name="connsiteX5" fmla="*/ 2863767 w 5352836"/>
                <a:gd name="connsiteY5" fmla="*/ 0 h 2784297"/>
                <a:gd name="connsiteX6" fmla="*/ 3425815 w 5352836"/>
                <a:gd name="connsiteY6" fmla="*/ 0 h 2784297"/>
                <a:gd name="connsiteX7" fmla="*/ 4148448 w 5352836"/>
                <a:gd name="connsiteY7" fmla="*/ 0 h 2784297"/>
                <a:gd name="connsiteX8" fmla="*/ 4764024 w 5352836"/>
                <a:gd name="connsiteY8" fmla="*/ 0 h 2784297"/>
                <a:gd name="connsiteX9" fmla="*/ 5352836 w 5352836"/>
                <a:gd name="connsiteY9" fmla="*/ 0 h 2784297"/>
                <a:gd name="connsiteX10" fmla="*/ 5352836 w 5352836"/>
                <a:gd name="connsiteY10" fmla="*/ 668231 h 2784297"/>
                <a:gd name="connsiteX11" fmla="*/ 5352836 w 5352836"/>
                <a:gd name="connsiteY11" fmla="*/ 1308620 h 2784297"/>
                <a:gd name="connsiteX12" fmla="*/ 5352836 w 5352836"/>
                <a:gd name="connsiteY12" fmla="*/ 2060380 h 2784297"/>
                <a:gd name="connsiteX13" fmla="*/ 5352836 w 5352836"/>
                <a:gd name="connsiteY13" fmla="*/ 2784297 h 2784297"/>
                <a:gd name="connsiteX14" fmla="*/ 4576675 w 5352836"/>
                <a:gd name="connsiteY14" fmla="*/ 2784297 h 2784297"/>
                <a:gd name="connsiteX15" fmla="*/ 3854042 w 5352836"/>
                <a:gd name="connsiteY15" fmla="*/ 2784297 h 2784297"/>
                <a:gd name="connsiteX16" fmla="*/ 3238466 w 5352836"/>
                <a:gd name="connsiteY16" fmla="*/ 2784297 h 2784297"/>
                <a:gd name="connsiteX17" fmla="*/ 2676418 w 5352836"/>
                <a:gd name="connsiteY17" fmla="*/ 2784297 h 2784297"/>
                <a:gd name="connsiteX18" fmla="*/ 2007314 w 5352836"/>
                <a:gd name="connsiteY18" fmla="*/ 2784297 h 2784297"/>
                <a:gd name="connsiteX19" fmla="*/ 1231152 w 5352836"/>
                <a:gd name="connsiteY19" fmla="*/ 2784297 h 2784297"/>
                <a:gd name="connsiteX20" fmla="*/ 0 w 5352836"/>
                <a:gd name="connsiteY20" fmla="*/ 2784297 h 2784297"/>
                <a:gd name="connsiteX21" fmla="*/ 0 w 5352836"/>
                <a:gd name="connsiteY21" fmla="*/ 2143909 h 2784297"/>
                <a:gd name="connsiteX22" fmla="*/ 0 w 5352836"/>
                <a:gd name="connsiteY22" fmla="*/ 1447834 h 2784297"/>
                <a:gd name="connsiteX23" fmla="*/ 0 w 5352836"/>
                <a:gd name="connsiteY23" fmla="*/ 723917 h 2784297"/>
                <a:gd name="connsiteX24" fmla="*/ 0 w 5352836"/>
                <a:gd name="connsiteY24" fmla="*/ 0 h 2784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352836" h="2784297" extrusionOk="0">
                  <a:moveTo>
                    <a:pt x="0" y="0"/>
                  </a:moveTo>
                  <a:cubicBezTo>
                    <a:pt x="172023" y="-20650"/>
                    <a:pt x="532346" y="15824"/>
                    <a:pt x="776161" y="0"/>
                  </a:cubicBezTo>
                  <a:cubicBezTo>
                    <a:pt x="1019976" y="-15824"/>
                    <a:pt x="1065989" y="-13118"/>
                    <a:pt x="1284681" y="0"/>
                  </a:cubicBezTo>
                  <a:cubicBezTo>
                    <a:pt x="1503373" y="13118"/>
                    <a:pt x="1597035" y="-19042"/>
                    <a:pt x="1793200" y="0"/>
                  </a:cubicBezTo>
                  <a:cubicBezTo>
                    <a:pt x="1989365" y="19042"/>
                    <a:pt x="2132523" y="-21612"/>
                    <a:pt x="2301719" y="0"/>
                  </a:cubicBezTo>
                  <a:cubicBezTo>
                    <a:pt x="2470915" y="21612"/>
                    <a:pt x="2691656" y="-21120"/>
                    <a:pt x="2863767" y="0"/>
                  </a:cubicBezTo>
                  <a:cubicBezTo>
                    <a:pt x="3035878" y="21120"/>
                    <a:pt x="3147456" y="20808"/>
                    <a:pt x="3425815" y="0"/>
                  </a:cubicBezTo>
                  <a:cubicBezTo>
                    <a:pt x="3704174" y="-20808"/>
                    <a:pt x="3990076" y="-6517"/>
                    <a:pt x="4148448" y="0"/>
                  </a:cubicBezTo>
                  <a:cubicBezTo>
                    <a:pt x="4306820" y="6517"/>
                    <a:pt x="4629767" y="-2444"/>
                    <a:pt x="4764024" y="0"/>
                  </a:cubicBezTo>
                  <a:cubicBezTo>
                    <a:pt x="4898281" y="2444"/>
                    <a:pt x="5198131" y="-4027"/>
                    <a:pt x="5352836" y="0"/>
                  </a:cubicBezTo>
                  <a:cubicBezTo>
                    <a:pt x="5330303" y="156509"/>
                    <a:pt x="5385190" y="336915"/>
                    <a:pt x="5352836" y="668231"/>
                  </a:cubicBezTo>
                  <a:cubicBezTo>
                    <a:pt x="5320482" y="999547"/>
                    <a:pt x="5349210" y="1015060"/>
                    <a:pt x="5352836" y="1308620"/>
                  </a:cubicBezTo>
                  <a:cubicBezTo>
                    <a:pt x="5356462" y="1602180"/>
                    <a:pt x="5347260" y="1905227"/>
                    <a:pt x="5352836" y="2060380"/>
                  </a:cubicBezTo>
                  <a:cubicBezTo>
                    <a:pt x="5358412" y="2215533"/>
                    <a:pt x="5387811" y="2557436"/>
                    <a:pt x="5352836" y="2784297"/>
                  </a:cubicBezTo>
                  <a:cubicBezTo>
                    <a:pt x="5145022" y="2790154"/>
                    <a:pt x="4949409" y="2746127"/>
                    <a:pt x="4576675" y="2784297"/>
                  </a:cubicBezTo>
                  <a:cubicBezTo>
                    <a:pt x="4203941" y="2822467"/>
                    <a:pt x="4142885" y="2773143"/>
                    <a:pt x="3854042" y="2784297"/>
                  </a:cubicBezTo>
                  <a:cubicBezTo>
                    <a:pt x="3565199" y="2795451"/>
                    <a:pt x="3498723" y="2755133"/>
                    <a:pt x="3238466" y="2784297"/>
                  </a:cubicBezTo>
                  <a:cubicBezTo>
                    <a:pt x="2978209" y="2813461"/>
                    <a:pt x="2886645" y="2795311"/>
                    <a:pt x="2676418" y="2784297"/>
                  </a:cubicBezTo>
                  <a:cubicBezTo>
                    <a:pt x="2466191" y="2773283"/>
                    <a:pt x="2175442" y="2794303"/>
                    <a:pt x="2007314" y="2784297"/>
                  </a:cubicBezTo>
                  <a:cubicBezTo>
                    <a:pt x="1839186" y="2774291"/>
                    <a:pt x="1398186" y="2810096"/>
                    <a:pt x="1231152" y="2784297"/>
                  </a:cubicBezTo>
                  <a:cubicBezTo>
                    <a:pt x="1064118" y="2758498"/>
                    <a:pt x="334411" y="2826027"/>
                    <a:pt x="0" y="2784297"/>
                  </a:cubicBezTo>
                  <a:cubicBezTo>
                    <a:pt x="27952" y="2515767"/>
                    <a:pt x="-19652" y="2419527"/>
                    <a:pt x="0" y="2143909"/>
                  </a:cubicBezTo>
                  <a:cubicBezTo>
                    <a:pt x="19652" y="1868291"/>
                    <a:pt x="8076" y="1706419"/>
                    <a:pt x="0" y="1447834"/>
                  </a:cubicBezTo>
                  <a:cubicBezTo>
                    <a:pt x="-8076" y="1189249"/>
                    <a:pt x="13404" y="1021947"/>
                    <a:pt x="0" y="723917"/>
                  </a:cubicBezTo>
                  <a:cubicBezTo>
                    <a:pt x="-13404" y="425887"/>
                    <a:pt x="27635" y="258074"/>
                    <a:pt x="0" y="0"/>
                  </a:cubicBezTo>
                  <a:close/>
                </a:path>
              </a:pathLst>
            </a:custGeom>
            <a:noFill/>
            <a:ln w="28575">
              <a:solidFill>
                <a:schemeClr val="bg2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093017267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endParaRPr lang="de-DE" dirty="0"/>
            </a:p>
          </p:txBody>
        </p:sp>
        <p:pic>
          <p:nvPicPr>
            <p:cNvPr id="17" name="Grafik 16">
              <a:extLst>
                <a:ext uri="{FF2B5EF4-FFF2-40B4-BE49-F238E27FC236}">
                  <a16:creationId xmlns:a16="http://schemas.microsoft.com/office/drawing/2014/main" id="{5D5BAECD-4AFF-F4E5-7A16-9E17BF509CF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8366"/>
            <a:stretch/>
          </p:blipFill>
          <p:spPr>
            <a:xfrm>
              <a:off x="10058401" y="3759028"/>
              <a:ext cx="1259840" cy="2280978"/>
            </a:xfrm>
            <a:prstGeom prst="rect">
              <a:avLst/>
            </a:prstGeom>
          </p:spPr>
        </p:pic>
        <p:sp>
          <p:nvSpPr>
            <p:cNvPr id="24" name="Textfeld 23">
              <a:extLst>
                <a:ext uri="{FF2B5EF4-FFF2-40B4-BE49-F238E27FC236}">
                  <a16:creationId xmlns:a16="http://schemas.microsoft.com/office/drawing/2014/main" id="{03137D20-13A0-A82F-B32B-4FEB287201E9}"/>
                </a:ext>
              </a:extLst>
            </p:cNvPr>
            <p:cNvSpPr txBox="1"/>
            <p:nvPr/>
          </p:nvSpPr>
          <p:spPr>
            <a:xfrm>
              <a:off x="6278880" y="3706632"/>
              <a:ext cx="4236720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u="sng" dirty="0">
                  <a:latin typeface="Bradley Hand ITC" panose="03070402050302030203" pitchFamily="66" charset="0"/>
                </a:rPr>
                <a:t>Ihre Aufgabe ist es, für das Snowboard FUN anhand der Gesprächsvorlage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endParaRPr lang="de-DE" dirty="0">
                <a:latin typeface="Bradley Hand ITC" panose="03070402050302030203" pitchFamily="66" charset="0"/>
              </a:endParaRP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de-DE" dirty="0">
                  <a:latin typeface="Bradley Hand ITC" panose="03070402050302030203" pitchFamily="66" charset="0"/>
                </a:rPr>
                <a:t>die Berechnung der Kennzahlen zu erklären.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de-DE" dirty="0">
                  <a:latin typeface="Bradley Hand ITC" panose="03070402050302030203" pitchFamily="66" charset="0"/>
                </a:rPr>
                <a:t>auf die Entwicklung der Zahlen zum Vorjahr und zur Branche einzugehen.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de-DE" dirty="0">
                  <a:latin typeface="Bradley Hand ITC" panose="03070402050302030203" pitchFamily="66" charset="0"/>
                </a:rPr>
                <a:t>geeignete Maßnahmen vorzuschlagen.</a:t>
              </a:r>
            </a:p>
            <a:p>
              <a:endParaRPr lang="de-DE" dirty="0"/>
            </a:p>
          </p:txBody>
        </p:sp>
      </p:grpSp>
      <p:grpSp>
        <p:nvGrpSpPr>
          <p:cNvPr id="28" name="Gruppieren 27">
            <a:extLst>
              <a:ext uri="{FF2B5EF4-FFF2-40B4-BE49-F238E27FC236}">
                <a16:creationId xmlns:a16="http://schemas.microsoft.com/office/drawing/2014/main" id="{00BFBA95-248F-2B6B-536F-B81544CCACC6}"/>
              </a:ext>
            </a:extLst>
          </p:cNvPr>
          <p:cNvGrpSpPr/>
          <p:nvPr/>
        </p:nvGrpSpPr>
        <p:grpSpPr>
          <a:xfrm>
            <a:off x="6180720" y="482886"/>
            <a:ext cx="5352836" cy="2784297"/>
            <a:chOff x="6180720" y="482886"/>
            <a:chExt cx="5352836" cy="2784297"/>
          </a:xfrm>
        </p:grpSpPr>
        <p:sp>
          <p:nvSpPr>
            <p:cNvPr id="13" name="Textfeld 12">
              <a:extLst>
                <a:ext uri="{FF2B5EF4-FFF2-40B4-BE49-F238E27FC236}">
                  <a16:creationId xmlns:a16="http://schemas.microsoft.com/office/drawing/2014/main" id="{1256D652-DB4D-EE8B-95C8-D7434759CCE1}"/>
                </a:ext>
              </a:extLst>
            </p:cNvPr>
            <p:cNvSpPr txBox="1"/>
            <p:nvPr/>
          </p:nvSpPr>
          <p:spPr>
            <a:xfrm>
              <a:off x="6180720" y="482886"/>
              <a:ext cx="5352836" cy="2784297"/>
            </a:xfrm>
            <a:custGeom>
              <a:avLst/>
              <a:gdLst>
                <a:gd name="connsiteX0" fmla="*/ 0 w 5352836"/>
                <a:gd name="connsiteY0" fmla="*/ 0 h 2784297"/>
                <a:gd name="connsiteX1" fmla="*/ 776161 w 5352836"/>
                <a:gd name="connsiteY1" fmla="*/ 0 h 2784297"/>
                <a:gd name="connsiteX2" fmla="*/ 1284681 w 5352836"/>
                <a:gd name="connsiteY2" fmla="*/ 0 h 2784297"/>
                <a:gd name="connsiteX3" fmla="*/ 1793200 w 5352836"/>
                <a:gd name="connsiteY3" fmla="*/ 0 h 2784297"/>
                <a:gd name="connsiteX4" fmla="*/ 2301719 w 5352836"/>
                <a:gd name="connsiteY4" fmla="*/ 0 h 2784297"/>
                <a:gd name="connsiteX5" fmla="*/ 2863767 w 5352836"/>
                <a:gd name="connsiteY5" fmla="*/ 0 h 2784297"/>
                <a:gd name="connsiteX6" fmla="*/ 3425815 w 5352836"/>
                <a:gd name="connsiteY6" fmla="*/ 0 h 2784297"/>
                <a:gd name="connsiteX7" fmla="*/ 4148448 w 5352836"/>
                <a:gd name="connsiteY7" fmla="*/ 0 h 2784297"/>
                <a:gd name="connsiteX8" fmla="*/ 4764024 w 5352836"/>
                <a:gd name="connsiteY8" fmla="*/ 0 h 2784297"/>
                <a:gd name="connsiteX9" fmla="*/ 5352836 w 5352836"/>
                <a:gd name="connsiteY9" fmla="*/ 0 h 2784297"/>
                <a:gd name="connsiteX10" fmla="*/ 5352836 w 5352836"/>
                <a:gd name="connsiteY10" fmla="*/ 668231 h 2784297"/>
                <a:gd name="connsiteX11" fmla="*/ 5352836 w 5352836"/>
                <a:gd name="connsiteY11" fmla="*/ 1308620 h 2784297"/>
                <a:gd name="connsiteX12" fmla="*/ 5352836 w 5352836"/>
                <a:gd name="connsiteY12" fmla="*/ 2060380 h 2784297"/>
                <a:gd name="connsiteX13" fmla="*/ 5352836 w 5352836"/>
                <a:gd name="connsiteY13" fmla="*/ 2784297 h 2784297"/>
                <a:gd name="connsiteX14" fmla="*/ 4576675 w 5352836"/>
                <a:gd name="connsiteY14" fmla="*/ 2784297 h 2784297"/>
                <a:gd name="connsiteX15" fmla="*/ 3854042 w 5352836"/>
                <a:gd name="connsiteY15" fmla="*/ 2784297 h 2784297"/>
                <a:gd name="connsiteX16" fmla="*/ 3238466 w 5352836"/>
                <a:gd name="connsiteY16" fmla="*/ 2784297 h 2784297"/>
                <a:gd name="connsiteX17" fmla="*/ 2676418 w 5352836"/>
                <a:gd name="connsiteY17" fmla="*/ 2784297 h 2784297"/>
                <a:gd name="connsiteX18" fmla="*/ 2007314 w 5352836"/>
                <a:gd name="connsiteY18" fmla="*/ 2784297 h 2784297"/>
                <a:gd name="connsiteX19" fmla="*/ 1231152 w 5352836"/>
                <a:gd name="connsiteY19" fmla="*/ 2784297 h 2784297"/>
                <a:gd name="connsiteX20" fmla="*/ 0 w 5352836"/>
                <a:gd name="connsiteY20" fmla="*/ 2784297 h 2784297"/>
                <a:gd name="connsiteX21" fmla="*/ 0 w 5352836"/>
                <a:gd name="connsiteY21" fmla="*/ 2143909 h 2784297"/>
                <a:gd name="connsiteX22" fmla="*/ 0 w 5352836"/>
                <a:gd name="connsiteY22" fmla="*/ 1447834 h 2784297"/>
                <a:gd name="connsiteX23" fmla="*/ 0 w 5352836"/>
                <a:gd name="connsiteY23" fmla="*/ 723917 h 2784297"/>
                <a:gd name="connsiteX24" fmla="*/ 0 w 5352836"/>
                <a:gd name="connsiteY24" fmla="*/ 0 h 2784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352836" h="2784297" extrusionOk="0">
                  <a:moveTo>
                    <a:pt x="0" y="0"/>
                  </a:moveTo>
                  <a:cubicBezTo>
                    <a:pt x="172023" y="-20650"/>
                    <a:pt x="532346" y="15824"/>
                    <a:pt x="776161" y="0"/>
                  </a:cubicBezTo>
                  <a:cubicBezTo>
                    <a:pt x="1019976" y="-15824"/>
                    <a:pt x="1065989" y="-13118"/>
                    <a:pt x="1284681" y="0"/>
                  </a:cubicBezTo>
                  <a:cubicBezTo>
                    <a:pt x="1503373" y="13118"/>
                    <a:pt x="1597035" y="-19042"/>
                    <a:pt x="1793200" y="0"/>
                  </a:cubicBezTo>
                  <a:cubicBezTo>
                    <a:pt x="1989365" y="19042"/>
                    <a:pt x="2132523" y="-21612"/>
                    <a:pt x="2301719" y="0"/>
                  </a:cubicBezTo>
                  <a:cubicBezTo>
                    <a:pt x="2470915" y="21612"/>
                    <a:pt x="2691656" y="-21120"/>
                    <a:pt x="2863767" y="0"/>
                  </a:cubicBezTo>
                  <a:cubicBezTo>
                    <a:pt x="3035878" y="21120"/>
                    <a:pt x="3147456" y="20808"/>
                    <a:pt x="3425815" y="0"/>
                  </a:cubicBezTo>
                  <a:cubicBezTo>
                    <a:pt x="3704174" y="-20808"/>
                    <a:pt x="3990076" y="-6517"/>
                    <a:pt x="4148448" y="0"/>
                  </a:cubicBezTo>
                  <a:cubicBezTo>
                    <a:pt x="4306820" y="6517"/>
                    <a:pt x="4629767" y="-2444"/>
                    <a:pt x="4764024" y="0"/>
                  </a:cubicBezTo>
                  <a:cubicBezTo>
                    <a:pt x="4898281" y="2444"/>
                    <a:pt x="5198131" y="-4027"/>
                    <a:pt x="5352836" y="0"/>
                  </a:cubicBezTo>
                  <a:cubicBezTo>
                    <a:pt x="5330303" y="156509"/>
                    <a:pt x="5385190" y="336915"/>
                    <a:pt x="5352836" y="668231"/>
                  </a:cubicBezTo>
                  <a:cubicBezTo>
                    <a:pt x="5320482" y="999547"/>
                    <a:pt x="5349210" y="1015060"/>
                    <a:pt x="5352836" y="1308620"/>
                  </a:cubicBezTo>
                  <a:cubicBezTo>
                    <a:pt x="5356462" y="1602180"/>
                    <a:pt x="5347260" y="1905227"/>
                    <a:pt x="5352836" y="2060380"/>
                  </a:cubicBezTo>
                  <a:cubicBezTo>
                    <a:pt x="5358412" y="2215533"/>
                    <a:pt x="5387811" y="2557436"/>
                    <a:pt x="5352836" y="2784297"/>
                  </a:cubicBezTo>
                  <a:cubicBezTo>
                    <a:pt x="5145022" y="2790154"/>
                    <a:pt x="4949409" y="2746127"/>
                    <a:pt x="4576675" y="2784297"/>
                  </a:cubicBezTo>
                  <a:cubicBezTo>
                    <a:pt x="4203941" y="2822467"/>
                    <a:pt x="4142885" y="2773143"/>
                    <a:pt x="3854042" y="2784297"/>
                  </a:cubicBezTo>
                  <a:cubicBezTo>
                    <a:pt x="3565199" y="2795451"/>
                    <a:pt x="3498723" y="2755133"/>
                    <a:pt x="3238466" y="2784297"/>
                  </a:cubicBezTo>
                  <a:cubicBezTo>
                    <a:pt x="2978209" y="2813461"/>
                    <a:pt x="2886645" y="2795311"/>
                    <a:pt x="2676418" y="2784297"/>
                  </a:cubicBezTo>
                  <a:cubicBezTo>
                    <a:pt x="2466191" y="2773283"/>
                    <a:pt x="2175442" y="2794303"/>
                    <a:pt x="2007314" y="2784297"/>
                  </a:cubicBezTo>
                  <a:cubicBezTo>
                    <a:pt x="1839186" y="2774291"/>
                    <a:pt x="1398186" y="2810096"/>
                    <a:pt x="1231152" y="2784297"/>
                  </a:cubicBezTo>
                  <a:cubicBezTo>
                    <a:pt x="1064118" y="2758498"/>
                    <a:pt x="334411" y="2826027"/>
                    <a:pt x="0" y="2784297"/>
                  </a:cubicBezTo>
                  <a:cubicBezTo>
                    <a:pt x="27952" y="2515767"/>
                    <a:pt x="-19652" y="2419527"/>
                    <a:pt x="0" y="2143909"/>
                  </a:cubicBezTo>
                  <a:cubicBezTo>
                    <a:pt x="19652" y="1868291"/>
                    <a:pt x="8076" y="1706419"/>
                    <a:pt x="0" y="1447834"/>
                  </a:cubicBezTo>
                  <a:cubicBezTo>
                    <a:pt x="-8076" y="1189249"/>
                    <a:pt x="13404" y="1021947"/>
                    <a:pt x="0" y="723917"/>
                  </a:cubicBezTo>
                  <a:cubicBezTo>
                    <a:pt x="-13404" y="425887"/>
                    <a:pt x="27635" y="258074"/>
                    <a:pt x="0" y="0"/>
                  </a:cubicBezTo>
                  <a:close/>
                </a:path>
              </a:pathLst>
            </a:custGeom>
            <a:noFill/>
            <a:ln w="28575">
              <a:solidFill>
                <a:schemeClr val="bg2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093017267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endParaRPr lang="de-DE" dirty="0"/>
            </a:p>
          </p:txBody>
        </p:sp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FF95C7A1-0E83-2BB7-7D94-5A94318C60B6}"/>
                </a:ext>
              </a:extLst>
            </p:cNvPr>
            <p:cNvSpPr txBox="1"/>
            <p:nvPr/>
          </p:nvSpPr>
          <p:spPr>
            <a:xfrm>
              <a:off x="6278880" y="670386"/>
              <a:ext cx="4460240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u="sng" dirty="0">
                  <a:latin typeface="Bradley Hand ITC" panose="03070402050302030203" pitchFamily="66" charset="0"/>
                </a:rPr>
                <a:t>Ihre Aufgabe ist es, für den Basketball (Leder) anhand der Gesprächsvorlage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endParaRPr lang="de-DE" dirty="0">
                <a:latin typeface="Bradley Hand ITC" panose="03070402050302030203" pitchFamily="66" charset="0"/>
              </a:endParaRP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de-DE" dirty="0">
                  <a:latin typeface="Bradley Hand ITC" panose="03070402050302030203" pitchFamily="66" charset="0"/>
                </a:rPr>
                <a:t>die Berechnung der Kennzahlen zu erklären.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de-DE" dirty="0">
                  <a:latin typeface="Bradley Hand ITC" panose="03070402050302030203" pitchFamily="66" charset="0"/>
                </a:rPr>
                <a:t>auf die Entwicklung der Zahlen zum Vorjahr und zur Branche einzugehen.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de-DE" dirty="0">
                  <a:latin typeface="Bradley Hand ITC" panose="03070402050302030203" pitchFamily="66" charset="0"/>
                </a:rPr>
                <a:t>geeignete Maßnahmen vorzuschlagen.</a:t>
              </a:r>
            </a:p>
            <a:p>
              <a:endParaRPr lang="de-DE" dirty="0"/>
            </a:p>
          </p:txBody>
        </p:sp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F72153B8-0917-EF8A-1159-C86F267E942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152" t="10439" r="15282" b="9130"/>
            <a:stretch/>
          </p:blipFill>
          <p:spPr>
            <a:xfrm>
              <a:off x="10393680" y="924674"/>
              <a:ext cx="924561" cy="19007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7483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99EA804E-6B9D-7420-DF1E-B58F8E6326C7}"/>
              </a:ext>
            </a:extLst>
          </p:cNvPr>
          <p:cNvGrpSpPr/>
          <p:nvPr/>
        </p:nvGrpSpPr>
        <p:grpSpPr>
          <a:xfrm>
            <a:off x="431514" y="482886"/>
            <a:ext cx="5352836" cy="2784297"/>
            <a:chOff x="431514" y="482886"/>
            <a:chExt cx="5352836" cy="2784297"/>
          </a:xfrm>
        </p:grpSpPr>
        <p:sp>
          <p:nvSpPr>
            <p:cNvPr id="4" name="Textfeld 3">
              <a:extLst>
                <a:ext uri="{FF2B5EF4-FFF2-40B4-BE49-F238E27FC236}">
                  <a16:creationId xmlns:a16="http://schemas.microsoft.com/office/drawing/2014/main" id="{F7DEB47A-D92A-0CC0-5A0C-83AA06436FA9}"/>
                </a:ext>
              </a:extLst>
            </p:cNvPr>
            <p:cNvSpPr txBox="1"/>
            <p:nvPr/>
          </p:nvSpPr>
          <p:spPr>
            <a:xfrm>
              <a:off x="431514" y="482886"/>
              <a:ext cx="5352836" cy="2784297"/>
            </a:xfrm>
            <a:custGeom>
              <a:avLst/>
              <a:gdLst>
                <a:gd name="connsiteX0" fmla="*/ 0 w 5352836"/>
                <a:gd name="connsiteY0" fmla="*/ 0 h 2784297"/>
                <a:gd name="connsiteX1" fmla="*/ 776161 w 5352836"/>
                <a:gd name="connsiteY1" fmla="*/ 0 h 2784297"/>
                <a:gd name="connsiteX2" fmla="*/ 1284681 w 5352836"/>
                <a:gd name="connsiteY2" fmla="*/ 0 h 2784297"/>
                <a:gd name="connsiteX3" fmla="*/ 1793200 w 5352836"/>
                <a:gd name="connsiteY3" fmla="*/ 0 h 2784297"/>
                <a:gd name="connsiteX4" fmla="*/ 2301719 w 5352836"/>
                <a:gd name="connsiteY4" fmla="*/ 0 h 2784297"/>
                <a:gd name="connsiteX5" fmla="*/ 2863767 w 5352836"/>
                <a:gd name="connsiteY5" fmla="*/ 0 h 2784297"/>
                <a:gd name="connsiteX6" fmla="*/ 3425815 w 5352836"/>
                <a:gd name="connsiteY6" fmla="*/ 0 h 2784297"/>
                <a:gd name="connsiteX7" fmla="*/ 4148448 w 5352836"/>
                <a:gd name="connsiteY7" fmla="*/ 0 h 2784297"/>
                <a:gd name="connsiteX8" fmla="*/ 4764024 w 5352836"/>
                <a:gd name="connsiteY8" fmla="*/ 0 h 2784297"/>
                <a:gd name="connsiteX9" fmla="*/ 5352836 w 5352836"/>
                <a:gd name="connsiteY9" fmla="*/ 0 h 2784297"/>
                <a:gd name="connsiteX10" fmla="*/ 5352836 w 5352836"/>
                <a:gd name="connsiteY10" fmla="*/ 668231 h 2784297"/>
                <a:gd name="connsiteX11" fmla="*/ 5352836 w 5352836"/>
                <a:gd name="connsiteY11" fmla="*/ 1308620 h 2784297"/>
                <a:gd name="connsiteX12" fmla="*/ 5352836 w 5352836"/>
                <a:gd name="connsiteY12" fmla="*/ 2060380 h 2784297"/>
                <a:gd name="connsiteX13" fmla="*/ 5352836 w 5352836"/>
                <a:gd name="connsiteY13" fmla="*/ 2784297 h 2784297"/>
                <a:gd name="connsiteX14" fmla="*/ 4576675 w 5352836"/>
                <a:gd name="connsiteY14" fmla="*/ 2784297 h 2784297"/>
                <a:gd name="connsiteX15" fmla="*/ 3854042 w 5352836"/>
                <a:gd name="connsiteY15" fmla="*/ 2784297 h 2784297"/>
                <a:gd name="connsiteX16" fmla="*/ 3238466 w 5352836"/>
                <a:gd name="connsiteY16" fmla="*/ 2784297 h 2784297"/>
                <a:gd name="connsiteX17" fmla="*/ 2676418 w 5352836"/>
                <a:gd name="connsiteY17" fmla="*/ 2784297 h 2784297"/>
                <a:gd name="connsiteX18" fmla="*/ 2007314 w 5352836"/>
                <a:gd name="connsiteY18" fmla="*/ 2784297 h 2784297"/>
                <a:gd name="connsiteX19" fmla="*/ 1231152 w 5352836"/>
                <a:gd name="connsiteY19" fmla="*/ 2784297 h 2784297"/>
                <a:gd name="connsiteX20" fmla="*/ 0 w 5352836"/>
                <a:gd name="connsiteY20" fmla="*/ 2784297 h 2784297"/>
                <a:gd name="connsiteX21" fmla="*/ 0 w 5352836"/>
                <a:gd name="connsiteY21" fmla="*/ 2143909 h 2784297"/>
                <a:gd name="connsiteX22" fmla="*/ 0 w 5352836"/>
                <a:gd name="connsiteY22" fmla="*/ 1447834 h 2784297"/>
                <a:gd name="connsiteX23" fmla="*/ 0 w 5352836"/>
                <a:gd name="connsiteY23" fmla="*/ 723917 h 2784297"/>
                <a:gd name="connsiteX24" fmla="*/ 0 w 5352836"/>
                <a:gd name="connsiteY24" fmla="*/ 0 h 2784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352836" h="2784297" extrusionOk="0">
                  <a:moveTo>
                    <a:pt x="0" y="0"/>
                  </a:moveTo>
                  <a:cubicBezTo>
                    <a:pt x="172023" y="-20650"/>
                    <a:pt x="532346" y="15824"/>
                    <a:pt x="776161" y="0"/>
                  </a:cubicBezTo>
                  <a:cubicBezTo>
                    <a:pt x="1019976" y="-15824"/>
                    <a:pt x="1065989" y="-13118"/>
                    <a:pt x="1284681" y="0"/>
                  </a:cubicBezTo>
                  <a:cubicBezTo>
                    <a:pt x="1503373" y="13118"/>
                    <a:pt x="1597035" y="-19042"/>
                    <a:pt x="1793200" y="0"/>
                  </a:cubicBezTo>
                  <a:cubicBezTo>
                    <a:pt x="1989365" y="19042"/>
                    <a:pt x="2132523" y="-21612"/>
                    <a:pt x="2301719" y="0"/>
                  </a:cubicBezTo>
                  <a:cubicBezTo>
                    <a:pt x="2470915" y="21612"/>
                    <a:pt x="2691656" y="-21120"/>
                    <a:pt x="2863767" y="0"/>
                  </a:cubicBezTo>
                  <a:cubicBezTo>
                    <a:pt x="3035878" y="21120"/>
                    <a:pt x="3147456" y="20808"/>
                    <a:pt x="3425815" y="0"/>
                  </a:cubicBezTo>
                  <a:cubicBezTo>
                    <a:pt x="3704174" y="-20808"/>
                    <a:pt x="3990076" y="-6517"/>
                    <a:pt x="4148448" y="0"/>
                  </a:cubicBezTo>
                  <a:cubicBezTo>
                    <a:pt x="4306820" y="6517"/>
                    <a:pt x="4629767" y="-2444"/>
                    <a:pt x="4764024" y="0"/>
                  </a:cubicBezTo>
                  <a:cubicBezTo>
                    <a:pt x="4898281" y="2444"/>
                    <a:pt x="5198131" y="-4027"/>
                    <a:pt x="5352836" y="0"/>
                  </a:cubicBezTo>
                  <a:cubicBezTo>
                    <a:pt x="5330303" y="156509"/>
                    <a:pt x="5385190" y="336915"/>
                    <a:pt x="5352836" y="668231"/>
                  </a:cubicBezTo>
                  <a:cubicBezTo>
                    <a:pt x="5320482" y="999547"/>
                    <a:pt x="5349210" y="1015060"/>
                    <a:pt x="5352836" y="1308620"/>
                  </a:cubicBezTo>
                  <a:cubicBezTo>
                    <a:pt x="5356462" y="1602180"/>
                    <a:pt x="5347260" y="1905227"/>
                    <a:pt x="5352836" y="2060380"/>
                  </a:cubicBezTo>
                  <a:cubicBezTo>
                    <a:pt x="5358412" y="2215533"/>
                    <a:pt x="5387811" y="2557436"/>
                    <a:pt x="5352836" y="2784297"/>
                  </a:cubicBezTo>
                  <a:cubicBezTo>
                    <a:pt x="5145022" y="2790154"/>
                    <a:pt x="4949409" y="2746127"/>
                    <a:pt x="4576675" y="2784297"/>
                  </a:cubicBezTo>
                  <a:cubicBezTo>
                    <a:pt x="4203941" y="2822467"/>
                    <a:pt x="4142885" y="2773143"/>
                    <a:pt x="3854042" y="2784297"/>
                  </a:cubicBezTo>
                  <a:cubicBezTo>
                    <a:pt x="3565199" y="2795451"/>
                    <a:pt x="3498723" y="2755133"/>
                    <a:pt x="3238466" y="2784297"/>
                  </a:cubicBezTo>
                  <a:cubicBezTo>
                    <a:pt x="2978209" y="2813461"/>
                    <a:pt x="2886645" y="2795311"/>
                    <a:pt x="2676418" y="2784297"/>
                  </a:cubicBezTo>
                  <a:cubicBezTo>
                    <a:pt x="2466191" y="2773283"/>
                    <a:pt x="2175442" y="2794303"/>
                    <a:pt x="2007314" y="2784297"/>
                  </a:cubicBezTo>
                  <a:cubicBezTo>
                    <a:pt x="1839186" y="2774291"/>
                    <a:pt x="1398186" y="2810096"/>
                    <a:pt x="1231152" y="2784297"/>
                  </a:cubicBezTo>
                  <a:cubicBezTo>
                    <a:pt x="1064118" y="2758498"/>
                    <a:pt x="334411" y="2826027"/>
                    <a:pt x="0" y="2784297"/>
                  </a:cubicBezTo>
                  <a:cubicBezTo>
                    <a:pt x="27952" y="2515767"/>
                    <a:pt x="-19652" y="2419527"/>
                    <a:pt x="0" y="2143909"/>
                  </a:cubicBezTo>
                  <a:cubicBezTo>
                    <a:pt x="19652" y="1868291"/>
                    <a:pt x="8076" y="1706419"/>
                    <a:pt x="0" y="1447834"/>
                  </a:cubicBezTo>
                  <a:cubicBezTo>
                    <a:pt x="-8076" y="1189249"/>
                    <a:pt x="13404" y="1021947"/>
                    <a:pt x="0" y="723917"/>
                  </a:cubicBezTo>
                  <a:cubicBezTo>
                    <a:pt x="-13404" y="425887"/>
                    <a:pt x="27635" y="258074"/>
                    <a:pt x="0" y="0"/>
                  </a:cubicBezTo>
                  <a:close/>
                </a:path>
              </a:pathLst>
            </a:custGeom>
            <a:noFill/>
            <a:ln w="28575">
              <a:solidFill>
                <a:schemeClr val="bg2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093017267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endParaRPr lang="de-DE" dirty="0"/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2071D607-9D74-CD5B-EF6E-C855416B1A30}"/>
                </a:ext>
              </a:extLst>
            </p:cNvPr>
            <p:cNvSpPr txBox="1"/>
            <p:nvPr/>
          </p:nvSpPr>
          <p:spPr>
            <a:xfrm>
              <a:off x="648829" y="1064944"/>
              <a:ext cx="3180079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3200" b="1" dirty="0">
                  <a:latin typeface="Bradley Hand ITC" panose="03070402050302030203" pitchFamily="66" charset="0"/>
                </a:rPr>
                <a:t>Gruppenleiter*in</a:t>
              </a:r>
            </a:p>
            <a:p>
              <a:r>
                <a:rPr lang="de-DE" sz="3200" b="1" dirty="0">
                  <a:latin typeface="Bradley Hand ITC" panose="03070402050302030203" pitchFamily="66" charset="0"/>
                </a:rPr>
                <a:t>Lagerung</a:t>
              </a:r>
            </a:p>
          </p:txBody>
        </p:sp>
        <p:pic>
          <p:nvPicPr>
            <p:cNvPr id="3" name="Grafik 2" descr="Ein Bild, das Diagramm enthält.&#10;&#10;Automatisch generierte Beschreibung">
              <a:extLst>
                <a:ext uri="{FF2B5EF4-FFF2-40B4-BE49-F238E27FC236}">
                  <a16:creationId xmlns:a16="http://schemas.microsoft.com/office/drawing/2014/main" id="{DF9E3CA1-324E-46AA-98E6-2A0A3269000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796" t="5071" r="6937"/>
            <a:stretch/>
          </p:blipFill>
          <p:spPr>
            <a:xfrm>
              <a:off x="3568250" y="674156"/>
              <a:ext cx="1549172" cy="2469052"/>
            </a:xfrm>
            <a:prstGeom prst="rect">
              <a:avLst/>
            </a:prstGeom>
          </p:spPr>
        </p:pic>
      </p:grp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C0917808-A5A3-5E2E-16CA-E5819670F90D}"/>
              </a:ext>
            </a:extLst>
          </p:cNvPr>
          <p:cNvGrpSpPr/>
          <p:nvPr/>
        </p:nvGrpSpPr>
        <p:grpSpPr>
          <a:xfrm>
            <a:off x="431514" y="3684711"/>
            <a:ext cx="5352836" cy="2784297"/>
            <a:chOff x="431514" y="3684711"/>
            <a:chExt cx="5352836" cy="2784297"/>
          </a:xfrm>
        </p:grpSpPr>
        <p:sp>
          <p:nvSpPr>
            <p:cNvPr id="20" name="Textfeld 19">
              <a:extLst>
                <a:ext uri="{FF2B5EF4-FFF2-40B4-BE49-F238E27FC236}">
                  <a16:creationId xmlns:a16="http://schemas.microsoft.com/office/drawing/2014/main" id="{EEC1E0A1-6F4B-245D-4620-EACF7DDCB88A}"/>
                </a:ext>
              </a:extLst>
            </p:cNvPr>
            <p:cNvSpPr txBox="1"/>
            <p:nvPr/>
          </p:nvSpPr>
          <p:spPr>
            <a:xfrm>
              <a:off x="431514" y="3684711"/>
              <a:ext cx="5352836" cy="2784297"/>
            </a:xfrm>
            <a:custGeom>
              <a:avLst/>
              <a:gdLst>
                <a:gd name="connsiteX0" fmla="*/ 0 w 5352836"/>
                <a:gd name="connsiteY0" fmla="*/ 0 h 2784297"/>
                <a:gd name="connsiteX1" fmla="*/ 776161 w 5352836"/>
                <a:gd name="connsiteY1" fmla="*/ 0 h 2784297"/>
                <a:gd name="connsiteX2" fmla="*/ 1284681 w 5352836"/>
                <a:gd name="connsiteY2" fmla="*/ 0 h 2784297"/>
                <a:gd name="connsiteX3" fmla="*/ 1793200 w 5352836"/>
                <a:gd name="connsiteY3" fmla="*/ 0 h 2784297"/>
                <a:gd name="connsiteX4" fmla="*/ 2301719 w 5352836"/>
                <a:gd name="connsiteY4" fmla="*/ 0 h 2784297"/>
                <a:gd name="connsiteX5" fmla="*/ 2863767 w 5352836"/>
                <a:gd name="connsiteY5" fmla="*/ 0 h 2784297"/>
                <a:gd name="connsiteX6" fmla="*/ 3425815 w 5352836"/>
                <a:gd name="connsiteY6" fmla="*/ 0 h 2784297"/>
                <a:gd name="connsiteX7" fmla="*/ 4148448 w 5352836"/>
                <a:gd name="connsiteY7" fmla="*/ 0 h 2784297"/>
                <a:gd name="connsiteX8" fmla="*/ 4764024 w 5352836"/>
                <a:gd name="connsiteY8" fmla="*/ 0 h 2784297"/>
                <a:gd name="connsiteX9" fmla="*/ 5352836 w 5352836"/>
                <a:gd name="connsiteY9" fmla="*/ 0 h 2784297"/>
                <a:gd name="connsiteX10" fmla="*/ 5352836 w 5352836"/>
                <a:gd name="connsiteY10" fmla="*/ 668231 h 2784297"/>
                <a:gd name="connsiteX11" fmla="*/ 5352836 w 5352836"/>
                <a:gd name="connsiteY11" fmla="*/ 1308620 h 2784297"/>
                <a:gd name="connsiteX12" fmla="*/ 5352836 w 5352836"/>
                <a:gd name="connsiteY12" fmla="*/ 2060380 h 2784297"/>
                <a:gd name="connsiteX13" fmla="*/ 5352836 w 5352836"/>
                <a:gd name="connsiteY13" fmla="*/ 2784297 h 2784297"/>
                <a:gd name="connsiteX14" fmla="*/ 4576675 w 5352836"/>
                <a:gd name="connsiteY14" fmla="*/ 2784297 h 2784297"/>
                <a:gd name="connsiteX15" fmla="*/ 3854042 w 5352836"/>
                <a:gd name="connsiteY15" fmla="*/ 2784297 h 2784297"/>
                <a:gd name="connsiteX16" fmla="*/ 3238466 w 5352836"/>
                <a:gd name="connsiteY16" fmla="*/ 2784297 h 2784297"/>
                <a:gd name="connsiteX17" fmla="*/ 2676418 w 5352836"/>
                <a:gd name="connsiteY17" fmla="*/ 2784297 h 2784297"/>
                <a:gd name="connsiteX18" fmla="*/ 2007314 w 5352836"/>
                <a:gd name="connsiteY18" fmla="*/ 2784297 h 2784297"/>
                <a:gd name="connsiteX19" fmla="*/ 1231152 w 5352836"/>
                <a:gd name="connsiteY19" fmla="*/ 2784297 h 2784297"/>
                <a:gd name="connsiteX20" fmla="*/ 0 w 5352836"/>
                <a:gd name="connsiteY20" fmla="*/ 2784297 h 2784297"/>
                <a:gd name="connsiteX21" fmla="*/ 0 w 5352836"/>
                <a:gd name="connsiteY21" fmla="*/ 2143909 h 2784297"/>
                <a:gd name="connsiteX22" fmla="*/ 0 w 5352836"/>
                <a:gd name="connsiteY22" fmla="*/ 1447834 h 2784297"/>
                <a:gd name="connsiteX23" fmla="*/ 0 w 5352836"/>
                <a:gd name="connsiteY23" fmla="*/ 723917 h 2784297"/>
                <a:gd name="connsiteX24" fmla="*/ 0 w 5352836"/>
                <a:gd name="connsiteY24" fmla="*/ 0 h 2784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352836" h="2784297" extrusionOk="0">
                  <a:moveTo>
                    <a:pt x="0" y="0"/>
                  </a:moveTo>
                  <a:cubicBezTo>
                    <a:pt x="172023" y="-20650"/>
                    <a:pt x="532346" y="15824"/>
                    <a:pt x="776161" y="0"/>
                  </a:cubicBezTo>
                  <a:cubicBezTo>
                    <a:pt x="1019976" y="-15824"/>
                    <a:pt x="1065989" y="-13118"/>
                    <a:pt x="1284681" y="0"/>
                  </a:cubicBezTo>
                  <a:cubicBezTo>
                    <a:pt x="1503373" y="13118"/>
                    <a:pt x="1597035" y="-19042"/>
                    <a:pt x="1793200" y="0"/>
                  </a:cubicBezTo>
                  <a:cubicBezTo>
                    <a:pt x="1989365" y="19042"/>
                    <a:pt x="2132523" y="-21612"/>
                    <a:pt x="2301719" y="0"/>
                  </a:cubicBezTo>
                  <a:cubicBezTo>
                    <a:pt x="2470915" y="21612"/>
                    <a:pt x="2691656" y="-21120"/>
                    <a:pt x="2863767" y="0"/>
                  </a:cubicBezTo>
                  <a:cubicBezTo>
                    <a:pt x="3035878" y="21120"/>
                    <a:pt x="3147456" y="20808"/>
                    <a:pt x="3425815" y="0"/>
                  </a:cubicBezTo>
                  <a:cubicBezTo>
                    <a:pt x="3704174" y="-20808"/>
                    <a:pt x="3990076" y="-6517"/>
                    <a:pt x="4148448" y="0"/>
                  </a:cubicBezTo>
                  <a:cubicBezTo>
                    <a:pt x="4306820" y="6517"/>
                    <a:pt x="4629767" y="-2444"/>
                    <a:pt x="4764024" y="0"/>
                  </a:cubicBezTo>
                  <a:cubicBezTo>
                    <a:pt x="4898281" y="2444"/>
                    <a:pt x="5198131" y="-4027"/>
                    <a:pt x="5352836" y="0"/>
                  </a:cubicBezTo>
                  <a:cubicBezTo>
                    <a:pt x="5330303" y="156509"/>
                    <a:pt x="5385190" y="336915"/>
                    <a:pt x="5352836" y="668231"/>
                  </a:cubicBezTo>
                  <a:cubicBezTo>
                    <a:pt x="5320482" y="999547"/>
                    <a:pt x="5349210" y="1015060"/>
                    <a:pt x="5352836" y="1308620"/>
                  </a:cubicBezTo>
                  <a:cubicBezTo>
                    <a:pt x="5356462" y="1602180"/>
                    <a:pt x="5347260" y="1905227"/>
                    <a:pt x="5352836" y="2060380"/>
                  </a:cubicBezTo>
                  <a:cubicBezTo>
                    <a:pt x="5358412" y="2215533"/>
                    <a:pt x="5387811" y="2557436"/>
                    <a:pt x="5352836" y="2784297"/>
                  </a:cubicBezTo>
                  <a:cubicBezTo>
                    <a:pt x="5145022" y="2790154"/>
                    <a:pt x="4949409" y="2746127"/>
                    <a:pt x="4576675" y="2784297"/>
                  </a:cubicBezTo>
                  <a:cubicBezTo>
                    <a:pt x="4203941" y="2822467"/>
                    <a:pt x="4142885" y="2773143"/>
                    <a:pt x="3854042" y="2784297"/>
                  </a:cubicBezTo>
                  <a:cubicBezTo>
                    <a:pt x="3565199" y="2795451"/>
                    <a:pt x="3498723" y="2755133"/>
                    <a:pt x="3238466" y="2784297"/>
                  </a:cubicBezTo>
                  <a:cubicBezTo>
                    <a:pt x="2978209" y="2813461"/>
                    <a:pt x="2886645" y="2795311"/>
                    <a:pt x="2676418" y="2784297"/>
                  </a:cubicBezTo>
                  <a:cubicBezTo>
                    <a:pt x="2466191" y="2773283"/>
                    <a:pt x="2175442" y="2794303"/>
                    <a:pt x="2007314" y="2784297"/>
                  </a:cubicBezTo>
                  <a:cubicBezTo>
                    <a:pt x="1839186" y="2774291"/>
                    <a:pt x="1398186" y="2810096"/>
                    <a:pt x="1231152" y="2784297"/>
                  </a:cubicBezTo>
                  <a:cubicBezTo>
                    <a:pt x="1064118" y="2758498"/>
                    <a:pt x="334411" y="2826027"/>
                    <a:pt x="0" y="2784297"/>
                  </a:cubicBezTo>
                  <a:cubicBezTo>
                    <a:pt x="27952" y="2515767"/>
                    <a:pt x="-19652" y="2419527"/>
                    <a:pt x="0" y="2143909"/>
                  </a:cubicBezTo>
                  <a:cubicBezTo>
                    <a:pt x="19652" y="1868291"/>
                    <a:pt x="8076" y="1706419"/>
                    <a:pt x="0" y="1447834"/>
                  </a:cubicBezTo>
                  <a:cubicBezTo>
                    <a:pt x="-8076" y="1189249"/>
                    <a:pt x="13404" y="1021947"/>
                    <a:pt x="0" y="723917"/>
                  </a:cubicBezTo>
                  <a:cubicBezTo>
                    <a:pt x="-13404" y="425887"/>
                    <a:pt x="27635" y="258074"/>
                    <a:pt x="0" y="0"/>
                  </a:cubicBezTo>
                  <a:close/>
                </a:path>
              </a:pathLst>
            </a:custGeom>
            <a:noFill/>
            <a:ln w="28575">
              <a:solidFill>
                <a:schemeClr val="bg2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093017267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89A80967-6184-DB8E-0238-B397A584972A}"/>
                </a:ext>
              </a:extLst>
            </p:cNvPr>
            <p:cNvSpPr txBox="1"/>
            <p:nvPr/>
          </p:nvSpPr>
          <p:spPr>
            <a:xfrm>
              <a:off x="648829" y="4336464"/>
              <a:ext cx="3180079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3200" b="1" dirty="0">
                  <a:latin typeface="Bradley Hand ITC" panose="03070402050302030203" pitchFamily="66" charset="0"/>
                </a:rPr>
                <a:t>Gruppenleiter*in</a:t>
              </a:r>
            </a:p>
            <a:p>
              <a:r>
                <a:rPr lang="de-DE" sz="3200" b="1" dirty="0">
                  <a:latin typeface="Bradley Hand ITC" panose="03070402050302030203" pitchFamily="66" charset="0"/>
                </a:rPr>
                <a:t>Versand</a:t>
              </a:r>
            </a:p>
          </p:txBody>
        </p:sp>
        <p:pic>
          <p:nvPicPr>
            <p:cNvPr id="8" name="Grafik 7">
              <a:extLst>
                <a:ext uri="{FF2B5EF4-FFF2-40B4-BE49-F238E27FC236}">
                  <a16:creationId xmlns:a16="http://schemas.microsoft.com/office/drawing/2014/main" id="{DFC736DC-2385-BA1C-200C-7C63A54F3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93419" y="3759028"/>
              <a:ext cx="1637222" cy="2416539"/>
            </a:xfrm>
            <a:prstGeom prst="rect">
              <a:avLst/>
            </a:prstGeom>
          </p:spPr>
        </p:pic>
      </p:grpSp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1FDEC587-70CC-6E78-0C92-B7261055189C}"/>
              </a:ext>
            </a:extLst>
          </p:cNvPr>
          <p:cNvGrpSpPr/>
          <p:nvPr/>
        </p:nvGrpSpPr>
        <p:grpSpPr>
          <a:xfrm>
            <a:off x="6180720" y="482886"/>
            <a:ext cx="5352836" cy="2784297"/>
            <a:chOff x="6180720" y="482886"/>
            <a:chExt cx="5352836" cy="2784297"/>
          </a:xfrm>
        </p:grpSpPr>
        <p:sp>
          <p:nvSpPr>
            <p:cNvPr id="13" name="Textfeld 12">
              <a:extLst>
                <a:ext uri="{FF2B5EF4-FFF2-40B4-BE49-F238E27FC236}">
                  <a16:creationId xmlns:a16="http://schemas.microsoft.com/office/drawing/2014/main" id="{1256D652-DB4D-EE8B-95C8-D7434759CCE1}"/>
                </a:ext>
              </a:extLst>
            </p:cNvPr>
            <p:cNvSpPr txBox="1"/>
            <p:nvPr/>
          </p:nvSpPr>
          <p:spPr>
            <a:xfrm>
              <a:off x="6180720" y="482886"/>
              <a:ext cx="5352836" cy="2784297"/>
            </a:xfrm>
            <a:custGeom>
              <a:avLst/>
              <a:gdLst>
                <a:gd name="connsiteX0" fmla="*/ 0 w 5352836"/>
                <a:gd name="connsiteY0" fmla="*/ 0 h 2784297"/>
                <a:gd name="connsiteX1" fmla="*/ 776161 w 5352836"/>
                <a:gd name="connsiteY1" fmla="*/ 0 h 2784297"/>
                <a:gd name="connsiteX2" fmla="*/ 1284681 w 5352836"/>
                <a:gd name="connsiteY2" fmla="*/ 0 h 2784297"/>
                <a:gd name="connsiteX3" fmla="*/ 1793200 w 5352836"/>
                <a:gd name="connsiteY3" fmla="*/ 0 h 2784297"/>
                <a:gd name="connsiteX4" fmla="*/ 2301719 w 5352836"/>
                <a:gd name="connsiteY4" fmla="*/ 0 h 2784297"/>
                <a:gd name="connsiteX5" fmla="*/ 2863767 w 5352836"/>
                <a:gd name="connsiteY5" fmla="*/ 0 h 2784297"/>
                <a:gd name="connsiteX6" fmla="*/ 3425815 w 5352836"/>
                <a:gd name="connsiteY6" fmla="*/ 0 h 2784297"/>
                <a:gd name="connsiteX7" fmla="*/ 4148448 w 5352836"/>
                <a:gd name="connsiteY7" fmla="*/ 0 h 2784297"/>
                <a:gd name="connsiteX8" fmla="*/ 4764024 w 5352836"/>
                <a:gd name="connsiteY8" fmla="*/ 0 h 2784297"/>
                <a:gd name="connsiteX9" fmla="*/ 5352836 w 5352836"/>
                <a:gd name="connsiteY9" fmla="*/ 0 h 2784297"/>
                <a:gd name="connsiteX10" fmla="*/ 5352836 w 5352836"/>
                <a:gd name="connsiteY10" fmla="*/ 668231 h 2784297"/>
                <a:gd name="connsiteX11" fmla="*/ 5352836 w 5352836"/>
                <a:gd name="connsiteY11" fmla="*/ 1308620 h 2784297"/>
                <a:gd name="connsiteX12" fmla="*/ 5352836 w 5352836"/>
                <a:gd name="connsiteY12" fmla="*/ 2060380 h 2784297"/>
                <a:gd name="connsiteX13" fmla="*/ 5352836 w 5352836"/>
                <a:gd name="connsiteY13" fmla="*/ 2784297 h 2784297"/>
                <a:gd name="connsiteX14" fmla="*/ 4576675 w 5352836"/>
                <a:gd name="connsiteY14" fmla="*/ 2784297 h 2784297"/>
                <a:gd name="connsiteX15" fmla="*/ 3854042 w 5352836"/>
                <a:gd name="connsiteY15" fmla="*/ 2784297 h 2784297"/>
                <a:gd name="connsiteX16" fmla="*/ 3238466 w 5352836"/>
                <a:gd name="connsiteY16" fmla="*/ 2784297 h 2784297"/>
                <a:gd name="connsiteX17" fmla="*/ 2676418 w 5352836"/>
                <a:gd name="connsiteY17" fmla="*/ 2784297 h 2784297"/>
                <a:gd name="connsiteX18" fmla="*/ 2007314 w 5352836"/>
                <a:gd name="connsiteY18" fmla="*/ 2784297 h 2784297"/>
                <a:gd name="connsiteX19" fmla="*/ 1231152 w 5352836"/>
                <a:gd name="connsiteY19" fmla="*/ 2784297 h 2784297"/>
                <a:gd name="connsiteX20" fmla="*/ 0 w 5352836"/>
                <a:gd name="connsiteY20" fmla="*/ 2784297 h 2784297"/>
                <a:gd name="connsiteX21" fmla="*/ 0 w 5352836"/>
                <a:gd name="connsiteY21" fmla="*/ 2143909 h 2784297"/>
                <a:gd name="connsiteX22" fmla="*/ 0 w 5352836"/>
                <a:gd name="connsiteY22" fmla="*/ 1447834 h 2784297"/>
                <a:gd name="connsiteX23" fmla="*/ 0 w 5352836"/>
                <a:gd name="connsiteY23" fmla="*/ 723917 h 2784297"/>
                <a:gd name="connsiteX24" fmla="*/ 0 w 5352836"/>
                <a:gd name="connsiteY24" fmla="*/ 0 h 2784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352836" h="2784297" extrusionOk="0">
                  <a:moveTo>
                    <a:pt x="0" y="0"/>
                  </a:moveTo>
                  <a:cubicBezTo>
                    <a:pt x="172023" y="-20650"/>
                    <a:pt x="532346" y="15824"/>
                    <a:pt x="776161" y="0"/>
                  </a:cubicBezTo>
                  <a:cubicBezTo>
                    <a:pt x="1019976" y="-15824"/>
                    <a:pt x="1065989" y="-13118"/>
                    <a:pt x="1284681" y="0"/>
                  </a:cubicBezTo>
                  <a:cubicBezTo>
                    <a:pt x="1503373" y="13118"/>
                    <a:pt x="1597035" y="-19042"/>
                    <a:pt x="1793200" y="0"/>
                  </a:cubicBezTo>
                  <a:cubicBezTo>
                    <a:pt x="1989365" y="19042"/>
                    <a:pt x="2132523" y="-21612"/>
                    <a:pt x="2301719" y="0"/>
                  </a:cubicBezTo>
                  <a:cubicBezTo>
                    <a:pt x="2470915" y="21612"/>
                    <a:pt x="2691656" y="-21120"/>
                    <a:pt x="2863767" y="0"/>
                  </a:cubicBezTo>
                  <a:cubicBezTo>
                    <a:pt x="3035878" y="21120"/>
                    <a:pt x="3147456" y="20808"/>
                    <a:pt x="3425815" y="0"/>
                  </a:cubicBezTo>
                  <a:cubicBezTo>
                    <a:pt x="3704174" y="-20808"/>
                    <a:pt x="3990076" y="-6517"/>
                    <a:pt x="4148448" y="0"/>
                  </a:cubicBezTo>
                  <a:cubicBezTo>
                    <a:pt x="4306820" y="6517"/>
                    <a:pt x="4629767" y="-2444"/>
                    <a:pt x="4764024" y="0"/>
                  </a:cubicBezTo>
                  <a:cubicBezTo>
                    <a:pt x="4898281" y="2444"/>
                    <a:pt x="5198131" y="-4027"/>
                    <a:pt x="5352836" y="0"/>
                  </a:cubicBezTo>
                  <a:cubicBezTo>
                    <a:pt x="5330303" y="156509"/>
                    <a:pt x="5385190" y="336915"/>
                    <a:pt x="5352836" y="668231"/>
                  </a:cubicBezTo>
                  <a:cubicBezTo>
                    <a:pt x="5320482" y="999547"/>
                    <a:pt x="5349210" y="1015060"/>
                    <a:pt x="5352836" y="1308620"/>
                  </a:cubicBezTo>
                  <a:cubicBezTo>
                    <a:pt x="5356462" y="1602180"/>
                    <a:pt x="5347260" y="1905227"/>
                    <a:pt x="5352836" y="2060380"/>
                  </a:cubicBezTo>
                  <a:cubicBezTo>
                    <a:pt x="5358412" y="2215533"/>
                    <a:pt x="5387811" y="2557436"/>
                    <a:pt x="5352836" y="2784297"/>
                  </a:cubicBezTo>
                  <a:cubicBezTo>
                    <a:pt x="5145022" y="2790154"/>
                    <a:pt x="4949409" y="2746127"/>
                    <a:pt x="4576675" y="2784297"/>
                  </a:cubicBezTo>
                  <a:cubicBezTo>
                    <a:pt x="4203941" y="2822467"/>
                    <a:pt x="4142885" y="2773143"/>
                    <a:pt x="3854042" y="2784297"/>
                  </a:cubicBezTo>
                  <a:cubicBezTo>
                    <a:pt x="3565199" y="2795451"/>
                    <a:pt x="3498723" y="2755133"/>
                    <a:pt x="3238466" y="2784297"/>
                  </a:cubicBezTo>
                  <a:cubicBezTo>
                    <a:pt x="2978209" y="2813461"/>
                    <a:pt x="2886645" y="2795311"/>
                    <a:pt x="2676418" y="2784297"/>
                  </a:cubicBezTo>
                  <a:cubicBezTo>
                    <a:pt x="2466191" y="2773283"/>
                    <a:pt x="2175442" y="2794303"/>
                    <a:pt x="2007314" y="2784297"/>
                  </a:cubicBezTo>
                  <a:cubicBezTo>
                    <a:pt x="1839186" y="2774291"/>
                    <a:pt x="1398186" y="2810096"/>
                    <a:pt x="1231152" y="2784297"/>
                  </a:cubicBezTo>
                  <a:cubicBezTo>
                    <a:pt x="1064118" y="2758498"/>
                    <a:pt x="334411" y="2826027"/>
                    <a:pt x="0" y="2784297"/>
                  </a:cubicBezTo>
                  <a:cubicBezTo>
                    <a:pt x="27952" y="2515767"/>
                    <a:pt x="-19652" y="2419527"/>
                    <a:pt x="0" y="2143909"/>
                  </a:cubicBezTo>
                  <a:cubicBezTo>
                    <a:pt x="19652" y="1868291"/>
                    <a:pt x="8076" y="1706419"/>
                    <a:pt x="0" y="1447834"/>
                  </a:cubicBezTo>
                  <a:cubicBezTo>
                    <a:pt x="-8076" y="1189249"/>
                    <a:pt x="13404" y="1021947"/>
                    <a:pt x="0" y="723917"/>
                  </a:cubicBezTo>
                  <a:cubicBezTo>
                    <a:pt x="-13404" y="425887"/>
                    <a:pt x="27635" y="258074"/>
                    <a:pt x="0" y="0"/>
                  </a:cubicBezTo>
                  <a:close/>
                </a:path>
              </a:pathLst>
            </a:custGeom>
            <a:noFill/>
            <a:ln w="28575">
              <a:solidFill>
                <a:schemeClr val="bg2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093017267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endParaRPr lang="de-DE" dirty="0"/>
            </a:p>
          </p:txBody>
        </p:sp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FF95C7A1-0E83-2BB7-7D94-5A94318C60B6}"/>
                </a:ext>
              </a:extLst>
            </p:cNvPr>
            <p:cNvSpPr txBox="1"/>
            <p:nvPr/>
          </p:nvSpPr>
          <p:spPr>
            <a:xfrm>
              <a:off x="6278880" y="924674"/>
              <a:ext cx="4236720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>
                  <a:latin typeface="Bradley Hand ITC" panose="03070402050302030203" pitchFamily="66" charset="0"/>
                </a:rPr>
                <a:t>Als Gruppenleiter*in für die Lagerung ist es Ihnen wichtig, dass nicht so viel Ware auf Lager liegt (der </a:t>
              </a:r>
              <a:r>
                <a:rPr lang="de-DE" dirty="0">
                  <a:latin typeface="Bradley Hand ITC" panose="03070402050302030203" pitchFamily="66" charset="0"/>
                  <a:sym typeface="Symbol" panose="05050102010706020507" pitchFamily="18" charset="2"/>
                </a:rPr>
                <a:t> LB niedrig ist), </a:t>
              </a:r>
              <a:r>
                <a:rPr lang="de-DE" dirty="0">
                  <a:latin typeface="Bradley Hand ITC" panose="03070402050302030203" pitchFamily="66" charset="0"/>
                </a:rPr>
                <a:t>da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de-DE" dirty="0">
                  <a:latin typeface="Bradley Hand ITC" panose="03070402050302030203" pitchFamily="66" charset="0"/>
                </a:rPr>
                <a:t>das Lager ansonsten zu voll ist.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de-DE" dirty="0">
                  <a:latin typeface="Bradley Hand ITC" panose="03070402050302030203" pitchFamily="66" charset="0"/>
                </a:rPr>
                <a:t>die Ware gegebenenfalls veralten könnte.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de-DE" dirty="0">
                  <a:latin typeface="Bradley Hand ITC" panose="03070402050302030203" pitchFamily="66" charset="0"/>
                </a:rPr>
                <a:t>es zu Schwund oder Beschädigungen oder Diebstahl führen kann.</a:t>
              </a:r>
            </a:p>
          </p:txBody>
        </p:sp>
        <p:sp>
          <p:nvSpPr>
            <p:cNvPr id="5" name="Textfeld 4">
              <a:extLst>
                <a:ext uri="{FF2B5EF4-FFF2-40B4-BE49-F238E27FC236}">
                  <a16:creationId xmlns:a16="http://schemas.microsoft.com/office/drawing/2014/main" id="{090ACD1F-6371-3520-2A8E-2A927391DCF1}"/>
                </a:ext>
              </a:extLst>
            </p:cNvPr>
            <p:cNvSpPr txBox="1"/>
            <p:nvPr/>
          </p:nvSpPr>
          <p:spPr>
            <a:xfrm>
              <a:off x="6238240" y="570500"/>
              <a:ext cx="49987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u="sng" dirty="0">
                  <a:latin typeface="Bradley Hand ITC" panose="03070402050302030203" pitchFamily="66" charset="0"/>
                </a:rPr>
                <a:t>Ihre Aufgabe ist es, Ihre Interessen zu vertreten.</a:t>
              </a:r>
            </a:p>
          </p:txBody>
        </p:sp>
        <p:pic>
          <p:nvPicPr>
            <p:cNvPr id="11" name="Grafik 10" descr="Ein Bild, das Diagramm enthält.&#10;&#10;Automatisch generierte Beschreibung">
              <a:extLst>
                <a:ext uri="{FF2B5EF4-FFF2-40B4-BE49-F238E27FC236}">
                  <a16:creationId xmlns:a16="http://schemas.microsoft.com/office/drawing/2014/main" id="{37B9C352-94DA-8CF1-126D-36E9B4F7383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796" t="5071" r="6937"/>
            <a:stretch/>
          </p:blipFill>
          <p:spPr>
            <a:xfrm>
              <a:off x="10410956" y="1117807"/>
              <a:ext cx="1093840" cy="1743349"/>
            </a:xfrm>
            <a:prstGeom prst="rect">
              <a:avLst/>
            </a:prstGeom>
          </p:spPr>
        </p:pic>
      </p:grpSp>
      <p:grpSp>
        <p:nvGrpSpPr>
          <p:cNvPr id="19" name="Gruppieren 18">
            <a:extLst>
              <a:ext uri="{FF2B5EF4-FFF2-40B4-BE49-F238E27FC236}">
                <a16:creationId xmlns:a16="http://schemas.microsoft.com/office/drawing/2014/main" id="{02760551-3A6E-4722-86E7-D00AC8B294F1}"/>
              </a:ext>
            </a:extLst>
          </p:cNvPr>
          <p:cNvGrpSpPr/>
          <p:nvPr/>
        </p:nvGrpSpPr>
        <p:grpSpPr>
          <a:xfrm>
            <a:off x="6171914" y="3673125"/>
            <a:ext cx="5352836" cy="2784297"/>
            <a:chOff x="6171914" y="3673125"/>
            <a:chExt cx="5352836" cy="2784297"/>
          </a:xfrm>
        </p:grpSpPr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347F52ED-EE51-BF38-CFD5-14377EEC03EC}"/>
                </a:ext>
              </a:extLst>
            </p:cNvPr>
            <p:cNvSpPr txBox="1"/>
            <p:nvPr/>
          </p:nvSpPr>
          <p:spPr>
            <a:xfrm>
              <a:off x="6171914" y="3673125"/>
              <a:ext cx="5352836" cy="2784297"/>
            </a:xfrm>
            <a:custGeom>
              <a:avLst/>
              <a:gdLst>
                <a:gd name="connsiteX0" fmla="*/ 0 w 5352836"/>
                <a:gd name="connsiteY0" fmla="*/ 0 h 2784297"/>
                <a:gd name="connsiteX1" fmla="*/ 776161 w 5352836"/>
                <a:gd name="connsiteY1" fmla="*/ 0 h 2784297"/>
                <a:gd name="connsiteX2" fmla="*/ 1284681 w 5352836"/>
                <a:gd name="connsiteY2" fmla="*/ 0 h 2784297"/>
                <a:gd name="connsiteX3" fmla="*/ 1793200 w 5352836"/>
                <a:gd name="connsiteY3" fmla="*/ 0 h 2784297"/>
                <a:gd name="connsiteX4" fmla="*/ 2301719 w 5352836"/>
                <a:gd name="connsiteY4" fmla="*/ 0 h 2784297"/>
                <a:gd name="connsiteX5" fmla="*/ 2863767 w 5352836"/>
                <a:gd name="connsiteY5" fmla="*/ 0 h 2784297"/>
                <a:gd name="connsiteX6" fmla="*/ 3425815 w 5352836"/>
                <a:gd name="connsiteY6" fmla="*/ 0 h 2784297"/>
                <a:gd name="connsiteX7" fmla="*/ 4148448 w 5352836"/>
                <a:gd name="connsiteY7" fmla="*/ 0 h 2784297"/>
                <a:gd name="connsiteX8" fmla="*/ 4764024 w 5352836"/>
                <a:gd name="connsiteY8" fmla="*/ 0 h 2784297"/>
                <a:gd name="connsiteX9" fmla="*/ 5352836 w 5352836"/>
                <a:gd name="connsiteY9" fmla="*/ 0 h 2784297"/>
                <a:gd name="connsiteX10" fmla="*/ 5352836 w 5352836"/>
                <a:gd name="connsiteY10" fmla="*/ 668231 h 2784297"/>
                <a:gd name="connsiteX11" fmla="*/ 5352836 w 5352836"/>
                <a:gd name="connsiteY11" fmla="*/ 1308620 h 2784297"/>
                <a:gd name="connsiteX12" fmla="*/ 5352836 w 5352836"/>
                <a:gd name="connsiteY12" fmla="*/ 2060380 h 2784297"/>
                <a:gd name="connsiteX13" fmla="*/ 5352836 w 5352836"/>
                <a:gd name="connsiteY13" fmla="*/ 2784297 h 2784297"/>
                <a:gd name="connsiteX14" fmla="*/ 4576675 w 5352836"/>
                <a:gd name="connsiteY14" fmla="*/ 2784297 h 2784297"/>
                <a:gd name="connsiteX15" fmla="*/ 3854042 w 5352836"/>
                <a:gd name="connsiteY15" fmla="*/ 2784297 h 2784297"/>
                <a:gd name="connsiteX16" fmla="*/ 3238466 w 5352836"/>
                <a:gd name="connsiteY16" fmla="*/ 2784297 h 2784297"/>
                <a:gd name="connsiteX17" fmla="*/ 2676418 w 5352836"/>
                <a:gd name="connsiteY17" fmla="*/ 2784297 h 2784297"/>
                <a:gd name="connsiteX18" fmla="*/ 2007314 w 5352836"/>
                <a:gd name="connsiteY18" fmla="*/ 2784297 h 2784297"/>
                <a:gd name="connsiteX19" fmla="*/ 1231152 w 5352836"/>
                <a:gd name="connsiteY19" fmla="*/ 2784297 h 2784297"/>
                <a:gd name="connsiteX20" fmla="*/ 0 w 5352836"/>
                <a:gd name="connsiteY20" fmla="*/ 2784297 h 2784297"/>
                <a:gd name="connsiteX21" fmla="*/ 0 w 5352836"/>
                <a:gd name="connsiteY21" fmla="*/ 2143909 h 2784297"/>
                <a:gd name="connsiteX22" fmla="*/ 0 w 5352836"/>
                <a:gd name="connsiteY22" fmla="*/ 1447834 h 2784297"/>
                <a:gd name="connsiteX23" fmla="*/ 0 w 5352836"/>
                <a:gd name="connsiteY23" fmla="*/ 723917 h 2784297"/>
                <a:gd name="connsiteX24" fmla="*/ 0 w 5352836"/>
                <a:gd name="connsiteY24" fmla="*/ 0 h 2784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352836" h="2784297" extrusionOk="0">
                  <a:moveTo>
                    <a:pt x="0" y="0"/>
                  </a:moveTo>
                  <a:cubicBezTo>
                    <a:pt x="172023" y="-20650"/>
                    <a:pt x="532346" y="15824"/>
                    <a:pt x="776161" y="0"/>
                  </a:cubicBezTo>
                  <a:cubicBezTo>
                    <a:pt x="1019976" y="-15824"/>
                    <a:pt x="1065989" y="-13118"/>
                    <a:pt x="1284681" y="0"/>
                  </a:cubicBezTo>
                  <a:cubicBezTo>
                    <a:pt x="1503373" y="13118"/>
                    <a:pt x="1597035" y="-19042"/>
                    <a:pt x="1793200" y="0"/>
                  </a:cubicBezTo>
                  <a:cubicBezTo>
                    <a:pt x="1989365" y="19042"/>
                    <a:pt x="2132523" y="-21612"/>
                    <a:pt x="2301719" y="0"/>
                  </a:cubicBezTo>
                  <a:cubicBezTo>
                    <a:pt x="2470915" y="21612"/>
                    <a:pt x="2691656" y="-21120"/>
                    <a:pt x="2863767" y="0"/>
                  </a:cubicBezTo>
                  <a:cubicBezTo>
                    <a:pt x="3035878" y="21120"/>
                    <a:pt x="3147456" y="20808"/>
                    <a:pt x="3425815" y="0"/>
                  </a:cubicBezTo>
                  <a:cubicBezTo>
                    <a:pt x="3704174" y="-20808"/>
                    <a:pt x="3990076" y="-6517"/>
                    <a:pt x="4148448" y="0"/>
                  </a:cubicBezTo>
                  <a:cubicBezTo>
                    <a:pt x="4306820" y="6517"/>
                    <a:pt x="4629767" y="-2444"/>
                    <a:pt x="4764024" y="0"/>
                  </a:cubicBezTo>
                  <a:cubicBezTo>
                    <a:pt x="4898281" y="2444"/>
                    <a:pt x="5198131" y="-4027"/>
                    <a:pt x="5352836" y="0"/>
                  </a:cubicBezTo>
                  <a:cubicBezTo>
                    <a:pt x="5330303" y="156509"/>
                    <a:pt x="5385190" y="336915"/>
                    <a:pt x="5352836" y="668231"/>
                  </a:cubicBezTo>
                  <a:cubicBezTo>
                    <a:pt x="5320482" y="999547"/>
                    <a:pt x="5349210" y="1015060"/>
                    <a:pt x="5352836" y="1308620"/>
                  </a:cubicBezTo>
                  <a:cubicBezTo>
                    <a:pt x="5356462" y="1602180"/>
                    <a:pt x="5347260" y="1905227"/>
                    <a:pt x="5352836" y="2060380"/>
                  </a:cubicBezTo>
                  <a:cubicBezTo>
                    <a:pt x="5358412" y="2215533"/>
                    <a:pt x="5387811" y="2557436"/>
                    <a:pt x="5352836" y="2784297"/>
                  </a:cubicBezTo>
                  <a:cubicBezTo>
                    <a:pt x="5145022" y="2790154"/>
                    <a:pt x="4949409" y="2746127"/>
                    <a:pt x="4576675" y="2784297"/>
                  </a:cubicBezTo>
                  <a:cubicBezTo>
                    <a:pt x="4203941" y="2822467"/>
                    <a:pt x="4142885" y="2773143"/>
                    <a:pt x="3854042" y="2784297"/>
                  </a:cubicBezTo>
                  <a:cubicBezTo>
                    <a:pt x="3565199" y="2795451"/>
                    <a:pt x="3498723" y="2755133"/>
                    <a:pt x="3238466" y="2784297"/>
                  </a:cubicBezTo>
                  <a:cubicBezTo>
                    <a:pt x="2978209" y="2813461"/>
                    <a:pt x="2886645" y="2795311"/>
                    <a:pt x="2676418" y="2784297"/>
                  </a:cubicBezTo>
                  <a:cubicBezTo>
                    <a:pt x="2466191" y="2773283"/>
                    <a:pt x="2175442" y="2794303"/>
                    <a:pt x="2007314" y="2784297"/>
                  </a:cubicBezTo>
                  <a:cubicBezTo>
                    <a:pt x="1839186" y="2774291"/>
                    <a:pt x="1398186" y="2810096"/>
                    <a:pt x="1231152" y="2784297"/>
                  </a:cubicBezTo>
                  <a:cubicBezTo>
                    <a:pt x="1064118" y="2758498"/>
                    <a:pt x="334411" y="2826027"/>
                    <a:pt x="0" y="2784297"/>
                  </a:cubicBezTo>
                  <a:cubicBezTo>
                    <a:pt x="27952" y="2515767"/>
                    <a:pt x="-19652" y="2419527"/>
                    <a:pt x="0" y="2143909"/>
                  </a:cubicBezTo>
                  <a:cubicBezTo>
                    <a:pt x="19652" y="1868291"/>
                    <a:pt x="8076" y="1706419"/>
                    <a:pt x="0" y="1447834"/>
                  </a:cubicBezTo>
                  <a:cubicBezTo>
                    <a:pt x="-8076" y="1189249"/>
                    <a:pt x="13404" y="1021947"/>
                    <a:pt x="0" y="723917"/>
                  </a:cubicBezTo>
                  <a:cubicBezTo>
                    <a:pt x="-13404" y="425887"/>
                    <a:pt x="27635" y="258074"/>
                    <a:pt x="0" y="0"/>
                  </a:cubicBezTo>
                  <a:close/>
                </a:path>
              </a:pathLst>
            </a:custGeom>
            <a:noFill/>
            <a:ln w="28575">
              <a:solidFill>
                <a:schemeClr val="bg2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093017267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endParaRPr lang="de-DE" dirty="0"/>
            </a:p>
          </p:txBody>
        </p:sp>
        <p:pic>
          <p:nvPicPr>
            <p:cNvPr id="12" name="Grafik 11">
              <a:extLst>
                <a:ext uri="{FF2B5EF4-FFF2-40B4-BE49-F238E27FC236}">
                  <a16:creationId xmlns:a16="http://schemas.microsoft.com/office/drawing/2014/main" id="{106800C7-3ACE-0FD6-CEA3-8FC77646B0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47675" y="4085538"/>
              <a:ext cx="1416009" cy="2090029"/>
            </a:xfrm>
            <a:prstGeom prst="rect">
              <a:avLst/>
            </a:prstGeom>
          </p:spPr>
        </p:pic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76AFACC8-DF18-E93F-CEEF-85D467514F6F}"/>
                </a:ext>
              </a:extLst>
            </p:cNvPr>
            <p:cNvSpPr txBox="1"/>
            <p:nvPr/>
          </p:nvSpPr>
          <p:spPr>
            <a:xfrm>
              <a:off x="6278880" y="4123640"/>
              <a:ext cx="4236720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>
                  <a:latin typeface="Bradley Hand ITC" panose="03070402050302030203" pitchFamily="66" charset="0"/>
                </a:rPr>
                <a:t>Als Gruppenleiter*in für den Versand ist es Ihnen wichtig, dass viel Ware auf Lager liegt (der </a:t>
              </a:r>
              <a:r>
                <a:rPr lang="de-DE" dirty="0">
                  <a:latin typeface="Bradley Hand ITC" panose="03070402050302030203" pitchFamily="66" charset="0"/>
                  <a:sym typeface="Symbol" panose="05050102010706020507" pitchFamily="18" charset="2"/>
                </a:rPr>
                <a:t> LB hoch ist), </a:t>
              </a:r>
              <a:r>
                <a:rPr lang="de-DE" dirty="0">
                  <a:latin typeface="Bradley Hand ITC" panose="03070402050302030203" pitchFamily="66" charset="0"/>
                </a:rPr>
                <a:t>da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de-DE" dirty="0">
                  <a:latin typeface="Bradley Hand ITC" panose="03070402050302030203" pitchFamily="66" charset="0"/>
                </a:rPr>
                <a:t>Sie dann jederzeit liefern können.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de-DE" dirty="0">
                  <a:latin typeface="Bradley Hand ITC" panose="03070402050302030203" pitchFamily="66" charset="0"/>
                </a:rPr>
                <a:t>Umsätze und Marktanteile nicht durch Fehlbestände verloren gehen.</a:t>
              </a:r>
            </a:p>
          </p:txBody>
        </p:sp>
        <p:sp>
          <p:nvSpPr>
            <p:cNvPr id="15" name="Textfeld 14">
              <a:extLst>
                <a:ext uri="{FF2B5EF4-FFF2-40B4-BE49-F238E27FC236}">
                  <a16:creationId xmlns:a16="http://schemas.microsoft.com/office/drawing/2014/main" id="{3E79B897-CAAF-08D6-50A3-ADB4AE860FBD}"/>
                </a:ext>
              </a:extLst>
            </p:cNvPr>
            <p:cNvSpPr txBox="1"/>
            <p:nvPr/>
          </p:nvSpPr>
          <p:spPr>
            <a:xfrm>
              <a:off x="6238240" y="3769466"/>
              <a:ext cx="49987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u="sng" dirty="0">
                  <a:latin typeface="Bradley Hand ITC" panose="03070402050302030203" pitchFamily="66" charset="0"/>
                </a:rPr>
                <a:t>Ihre Aufgabe ist es, Ihre Interessen zu vertreten.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7328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F7DEB47A-D92A-0CC0-5A0C-83AA06436FA9}"/>
              </a:ext>
            </a:extLst>
          </p:cNvPr>
          <p:cNvSpPr txBox="1"/>
          <p:nvPr/>
        </p:nvSpPr>
        <p:spPr>
          <a:xfrm>
            <a:off x="431514" y="482886"/>
            <a:ext cx="5352836" cy="2784297"/>
          </a:xfrm>
          <a:custGeom>
            <a:avLst/>
            <a:gdLst>
              <a:gd name="connsiteX0" fmla="*/ 0 w 5352836"/>
              <a:gd name="connsiteY0" fmla="*/ 0 h 2784297"/>
              <a:gd name="connsiteX1" fmla="*/ 776161 w 5352836"/>
              <a:gd name="connsiteY1" fmla="*/ 0 h 2784297"/>
              <a:gd name="connsiteX2" fmla="*/ 1284681 w 5352836"/>
              <a:gd name="connsiteY2" fmla="*/ 0 h 2784297"/>
              <a:gd name="connsiteX3" fmla="*/ 1793200 w 5352836"/>
              <a:gd name="connsiteY3" fmla="*/ 0 h 2784297"/>
              <a:gd name="connsiteX4" fmla="*/ 2301719 w 5352836"/>
              <a:gd name="connsiteY4" fmla="*/ 0 h 2784297"/>
              <a:gd name="connsiteX5" fmla="*/ 2863767 w 5352836"/>
              <a:gd name="connsiteY5" fmla="*/ 0 h 2784297"/>
              <a:gd name="connsiteX6" fmla="*/ 3425815 w 5352836"/>
              <a:gd name="connsiteY6" fmla="*/ 0 h 2784297"/>
              <a:gd name="connsiteX7" fmla="*/ 4148448 w 5352836"/>
              <a:gd name="connsiteY7" fmla="*/ 0 h 2784297"/>
              <a:gd name="connsiteX8" fmla="*/ 4764024 w 5352836"/>
              <a:gd name="connsiteY8" fmla="*/ 0 h 2784297"/>
              <a:gd name="connsiteX9" fmla="*/ 5352836 w 5352836"/>
              <a:gd name="connsiteY9" fmla="*/ 0 h 2784297"/>
              <a:gd name="connsiteX10" fmla="*/ 5352836 w 5352836"/>
              <a:gd name="connsiteY10" fmla="*/ 668231 h 2784297"/>
              <a:gd name="connsiteX11" fmla="*/ 5352836 w 5352836"/>
              <a:gd name="connsiteY11" fmla="*/ 1308620 h 2784297"/>
              <a:gd name="connsiteX12" fmla="*/ 5352836 w 5352836"/>
              <a:gd name="connsiteY12" fmla="*/ 2060380 h 2784297"/>
              <a:gd name="connsiteX13" fmla="*/ 5352836 w 5352836"/>
              <a:gd name="connsiteY13" fmla="*/ 2784297 h 2784297"/>
              <a:gd name="connsiteX14" fmla="*/ 4576675 w 5352836"/>
              <a:gd name="connsiteY14" fmla="*/ 2784297 h 2784297"/>
              <a:gd name="connsiteX15" fmla="*/ 3854042 w 5352836"/>
              <a:gd name="connsiteY15" fmla="*/ 2784297 h 2784297"/>
              <a:gd name="connsiteX16" fmla="*/ 3238466 w 5352836"/>
              <a:gd name="connsiteY16" fmla="*/ 2784297 h 2784297"/>
              <a:gd name="connsiteX17" fmla="*/ 2676418 w 5352836"/>
              <a:gd name="connsiteY17" fmla="*/ 2784297 h 2784297"/>
              <a:gd name="connsiteX18" fmla="*/ 2007314 w 5352836"/>
              <a:gd name="connsiteY18" fmla="*/ 2784297 h 2784297"/>
              <a:gd name="connsiteX19" fmla="*/ 1231152 w 5352836"/>
              <a:gd name="connsiteY19" fmla="*/ 2784297 h 2784297"/>
              <a:gd name="connsiteX20" fmla="*/ 0 w 5352836"/>
              <a:gd name="connsiteY20" fmla="*/ 2784297 h 2784297"/>
              <a:gd name="connsiteX21" fmla="*/ 0 w 5352836"/>
              <a:gd name="connsiteY21" fmla="*/ 2143909 h 2784297"/>
              <a:gd name="connsiteX22" fmla="*/ 0 w 5352836"/>
              <a:gd name="connsiteY22" fmla="*/ 1447834 h 2784297"/>
              <a:gd name="connsiteX23" fmla="*/ 0 w 5352836"/>
              <a:gd name="connsiteY23" fmla="*/ 723917 h 2784297"/>
              <a:gd name="connsiteX24" fmla="*/ 0 w 5352836"/>
              <a:gd name="connsiteY24" fmla="*/ 0 h 2784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5352836" h="2784297" extrusionOk="0">
                <a:moveTo>
                  <a:pt x="0" y="0"/>
                </a:moveTo>
                <a:cubicBezTo>
                  <a:pt x="172023" y="-20650"/>
                  <a:pt x="532346" y="15824"/>
                  <a:pt x="776161" y="0"/>
                </a:cubicBezTo>
                <a:cubicBezTo>
                  <a:pt x="1019976" y="-15824"/>
                  <a:pt x="1065989" y="-13118"/>
                  <a:pt x="1284681" y="0"/>
                </a:cubicBezTo>
                <a:cubicBezTo>
                  <a:pt x="1503373" y="13118"/>
                  <a:pt x="1597035" y="-19042"/>
                  <a:pt x="1793200" y="0"/>
                </a:cubicBezTo>
                <a:cubicBezTo>
                  <a:pt x="1989365" y="19042"/>
                  <a:pt x="2132523" y="-21612"/>
                  <a:pt x="2301719" y="0"/>
                </a:cubicBezTo>
                <a:cubicBezTo>
                  <a:pt x="2470915" y="21612"/>
                  <a:pt x="2691656" y="-21120"/>
                  <a:pt x="2863767" y="0"/>
                </a:cubicBezTo>
                <a:cubicBezTo>
                  <a:pt x="3035878" y="21120"/>
                  <a:pt x="3147456" y="20808"/>
                  <a:pt x="3425815" y="0"/>
                </a:cubicBezTo>
                <a:cubicBezTo>
                  <a:pt x="3704174" y="-20808"/>
                  <a:pt x="3990076" y="-6517"/>
                  <a:pt x="4148448" y="0"/>
                </a:cubicBezTo>
                <a:cubicBezTo>
                  <a:pt x="4306820" y="6517"/>
                  <a:pt x="4629767" y="-2444"/>
                  <a:pt x="4764024" y="0"/>
                </a:cubicBezTo>
                <a:cubicBezTo>
                  <a:pt x="4898281" y="2444"/>
                  <a:pt x="5198131" y="-4027"/>
                  <a:pt x="5352836" y="0"/>
                </a:cubicBezTo>
                <a:cubicBezTo>
                  <a:pt x="5330303" y="156509"/>
                  <a:pt x="5385190" y="336915"/>
                  <a:pt x="5352836" y="668231"/>
                </a:cubicBezTo>
                <a:cubicBezTo>
                  <a:pt x="5320482" y="999547"/>
                  <a:pt x="5349210" y="1015060"/>
                  <a:pt x="5352836" y="1308620"/>
                </a:cubicBezTo>
                <a:cubicBezTo>
                  <a:pt x="5356462" y="1602180"/>
                  <a:pt x="5347260" y="1905227"/>
                  <a:pt x="5352836" y="2060380"/>
                </a:cubicBezTo>
                <a:cubicBezTo>
                  <a:pt x="5358412" y="2215533"/>
                  <a:pt x="5387811" y="2557436"/>
                  <a:pt x="5352836" y="2784297"/>
                </a:cubicBezTo>
                <a:cubicBezTo>
                  <a:pt x="5145022" y="2790154"/>
                  <a:pt x="4949409" y="2746127"/>
                  <a:pt x="4576675" y="2784297"/>
                </a:cubicBezTo>
                <a:cubicBezTo>
                  <a:pt x="4203941" y="2822467"/>
                  <a:pt x="4142885" y="2773143"/>
                  <a:pt x="3854042" y="2784297"/>
                </a:cubicBezTo>
                <a:cubicBezTo>
                  <a:pt x="3565199" y="2795451"/>
                  <a:pt x="3498723" y="2755133"/>
                  <a:pt x="3238466" y="2784297"/>
                </a:cubicBezTo>
                <a:cubicBezTo>
                  <a:pt x="2978209" y="2813461"/>
                  <a:pt x="2886645" y="2795311"/>
                  <a:pt x="2676418" y="2784297"/>
                </a:cubicBezTo>
                <a:cubicBezTo>
                  <a:pt x="2466191" y="2773283"/>
                  <a:pt x="2175442" y="2794303"/>
                  <a:pt x="2007314" y="2784297"/>
                </a:cubicBezTo>
                <a:cubicBezTo>
                  <a:pt x="1839186" y="2774291"/>
                  <a:pt x="1398186" y="2810096"/>
                  <a:pt x="1231152" y="2784297"/>
                </a:cubicBezTo>
                <a:cubicBezTo>
                  <a:pt x="1064118" y="2758498"/>
                  <a:pt x="334411" y="2826027"/>
                  <a:pt x="0" y="2784297"/>
                </a:cubicBezTo>
                <a:cubicBezTo>
                  <a:pt x="27952" y="2515767"/>
                  <a:pt x="-19652" y="2419527"/>
                  <a:pt x="0" y="2143909"/>
                </a:cubicBezTo>
                <a:cubicBezTo>
                  <a:pt x="19652" y="1868291"/>
                  <a:pt x="8076" y="1706419"/>
                  <a:pt x="0" y="1447834"/>
                </a:cubicBezTo>
                <a:cubicBezTo>
                  <a:pt x="-8076" y="1189249"/>
                  <a:pt x="13404" y="1021947"/>
                  <a:pt x="0" y="723917"/>
                </a:cubicBezTo>
                <a:cubicBezTo>
                  <a:pt x="-13404" y="425887"/>
                  <a:pt x="27635" y="258074"/>
                  <a:pt x="0" y="0"/>
                </a:cubicBezTo>
                <a:close/>
              </a:path>
            </a:pathLst>
          </a:custGeom>
          <a:noFill/>
          <a:ln w="28575">
            <a:solidFill>
              <a:schemeClr val="bg2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1093017267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071D607-9D74-CD5B-EF6E-C855416B1A30}"/>
              </a:ext>
            </a:extLst>
          </p:cNvPr>
          <p:cNvSpPr txBox="1"/>
          <p:nvPr/>
        </p:nvSpPr>
        <p:spPr>
          <a:xfrm>
            <a:off x="648829" y="1064944"/>
            <a:ext cx="31800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latin typeface="Bradley Hand ITC" panose="03070402050302030203" pitchFamily="66" charset="0"/>
              </a:rPr>
              <a:t>Lagerleiter</a:t>
            </a:r>
          </a:p>
          <a:p>
            <a:r>
              <a:rPr lang="de-DE" sz="3200" b="1" dirty="0">
                <a:latin typeface="Bradley Hand ITC" panose="03070402050302030203" pitchFamily="66" charset="0"/>
              </a:rPr>
              <a:t>Herr Sommer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1256D652-DB4D-EE8B-95C8-D7434759CCE1}"/>
              </a:ext>
            </a:extLst>
          </p:cNvPr>
          <p:cNvSpPr txBox="1"/>
          <p:nvPr/>
        </p:nvSpPr>
        <p:spPr>
          <a:xfrm>
            <a:off x="6180720" y="482886"/>
            <a:ext cx="5352836" cy="2784297"/>
          </a:xfrm>
          <a:custGeom>
            <a:avLst/>
            <a:gdLst>
              <a:gd name="connsiteX0" fmla="*/ 0 w 5352836"/>
              <a:gd name="connsiteY0" fmla="*/ 0 h 2784297"/>
              <a:gd name="connsiteX1" fmla="*/ 776161 w 5352836"/>
              <a:gd name="connsiteY1" fmla="*/ 0 h 2784297"/>
              <a:gd name="connsiteX2" fmla="*/ 1284681 w 5352836"/>
              <a:gd name="connsiteY2" fmla="*/ 0 h 2784297"/>
              <a:gd name="connsiteX3" fmla="*/ 1793200 w 5352836"/>
              <a:gd name="connsiteY3" fmla="*/ 0 h 2784297"/>
              <a:gd name="connsiteX4" fmla="*/ 2301719 w 5352836"/>
              <a:gd name="connsiteY4" fmla="*/ 0 h 2784297"/>
              <a:gd name="connsiteX5" fmla="*/ 2863767 w 5352836"/>
              <a:gd name="connsiteY5" fmla="*/ 0 h 2784297"/>
              <a:gd name="connsiteX6" fmla="*/ 3425815 w 5352836"/>
              <a:gd name="connsiteY6" fmla="*/ 0 h 2784297"/>
              <a:gd name="connsiteX7" fmla="*/ 4148448 w 5352836"/>
              <a:gd name="connsiteY7" fmla="*/ 0 h 2784297"/>
              <a:gd name="connsiteX8" fmla="*/ 4764024 w 5352836"/>
              <a:gd name="connsiteY8" fmla="*/ 0 h 2784297"/>
              <a:gd name="connsiteX9" fmla="*/ 5352836 w 5352836"/>
              <a:gd name="connsiteY9" fmla="*/ 0 h 2784297"/>
              <a:gd name="connsiteX10" fmla="*/ 5352836 w 5352836"/>
              <a:gd name="connsiteY10" fmla="*/ 668231 h 2784297"/>
              <a:gd name="connsiteX11" fmla="*/ 5352836 w 5352836"/>
              <a:gd name="connsiteY11" fmla="*/ 1308620 h 2784297"/>
              <a:gd name="connsiteX12" fmla="*/ 5352836 w 5352836"/>
              <a:gd name="connsiteY12" fmla="*/ 2060380 h 2784297"/>
              <a:gd name="connsiteX13" fmla="*/ 5352836 w 5352836"/>
              <a:gd name="connsiteY13" fmla="*/ 2784297 h 2784297"/>
              <a:gd name="connsiteX14" fmla="*/ 4576675 w 5352836"/>
              <a:gd name="connsiteY14" fmla="*/ 2784297 h 2784297"/>
              <a:gd name="connsiteX15" fmla="*/ 3854042 w 5352836"/>
              <a:gd name="connsiteY15" fmla="*/ 2784297 h 2784297"/>
              <a:gd name="connsiteX16" fmla="*/ 3238466 w 5352836"/>
              <a:gd name="connsiteY16" fmla="*/ 2784297 h 2784297"/>
              <a:gd name="connsiteX17" fmla="*/ 2676418 w 5352836"/>
              <a:gd name="connsiteY17" fmla="*/ 2784297 h 2784297"/>
              <a:gd name="connsiteX18" fmla="*/ 2007314 w 5352836"/>
              <a:gd name="connsiteY18" fmla="*/ 2784297 h 2784297"/>
              <a:gd name="connsiteX19" fmla="*/ 1231152 w 5352836"/>
              <a:gd name="connsiteY19" fmla="*/ 2784297 h 2784297"/>
              <a:gd name="connsiteX20" fmla="*/ 0 w 5352836"/>
              <a:gd name="connsiteY20" fmla="*/ 2784297 h 2784297"/>
              <a:gd name="connsiteX21" fmla="*/ 0 w 5352836"/>
              <a:gd name="connsiteY21" fmla="*/ 2143909 h 2784297"/>
              <a:gd name="connsiteX22" fmla="*/ 0 w 5352836"/>
              <a:gd name="connsiteY22" fmla="*/ 1447834 h 2784297"/>
              <a:gd name="connsiteX23" fmla="*/ 0 w 5352836"/>
              <a:gd name="connsiteY23" fmla="*/ 723917 h 2784297"/>
              <a:gd name="connsiteX24" fmla="*/ 0 w 5352836"/>
              <a:gd name="connsiteY24" fmla="*/ 0 h 2784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5352836" h="2784297" extrusionOk="0">
                <a:moveTo>
                  <a:pt x="0" y="0"/>
                </a:moveTo>
                <a:cubicBezTo>
                  <a:pt x="172023" y="-20650"/>
                  <a:pt x="532346" y="15824"/>
                  <a:pt x="776161" y="0"/>
                </a:cubicBezTo>
                <a:cubicBezTo>
                  <a:pt x="1019976" y="-15824"/>
                  <a:pt x="1065989" y="-13118"/>
                  <a:pt x="1284681" y="0"/>
                </a:cubicBezTo>
                <a:cubicBezTo>
                  <a:pt x="1503373" y="13118"/>
                  <a:pt x="1597035" y="-19042"/>
                  <a:pt x="1793200" y="0"/>
                </a:cubicBezTo>
                <a:cubicBezTo>
                  <a:pt x="1989365" y="19042"/>
                  <a:pt x="2132523" y="-21612"/>
                  <a:pt x="2301719" y="0"/>
                </a:cubicBezTo>
                <a:cubicBezTo>
                  <a:pt x="2470915" y="21612"/>
                  <a:pt x="2691656" y="-21120"/>
                  <a:pt x="2863767" y="0"/>
                </a:cubicBezTo>
                <a:cubicBezTo>
                  <a:pt x="3035878" y="21120"/>
                  <a:pt x="3147456" y="20808"/>
                  <a:pt x="3425815" y="0"/>
                </a:cubicBezTo>
                <a:cubicBezTo>
                  <a:pt x="3704174" y="-20808"/>
                  <a:pt x="3990076" y="-6517"/>
                  <a:pt x="4148448" y="0"/>
                </a:cubicBezTo>
                <a:cubicBezTo>
                  <a:pt x="4306820" y="6517"/>
                  <a:pt x="4629767" y="-2444"/>
                  <a:pt x="4764024" y="0"/>
                </a:cubicBezTo>
                <a:cubicBezTo>
                  <a:pt x="4898281" y="2444"/>
                  <a:pt x="5198131" y="-4027"/>
                  <a:pt x="5352836" y="0"/>
                </a:cubicBezTo>
                <a:cubicBezTo>
                  <a:pt x="5330303" y="156509"/>
                  <a:pt x="5385190" y="336915"/>
                  <a:pt x="5352836" y="668231"/>
                </a:cubicBezTo>
                <a:cubicBezTo>
                  <a:pt x="5320482" y="999547"/>
                  <a:pt x="5349210" y="1015060"/>
                  <a:pt x="5352836" y="1308620"/>
                </a:cubicBezTo>
                <a:cubicBezTo>
                  <a:pt x="5356462" y="1602180"/>
                  <a:pt x="5347260" y="1905227"/>
                  <a:pt x="5352836" y="2060380"/>
                </a:cubicBezTo>
                <a:cubicBezTo>
                  <a:pt x="5358412" y="2215533"/>
                  <a:pt x="5387811" y="2557436"/>
                  <a:pt x="5352836" y="2784297"/>
                </a:cubicBezTo>
                <a:cubicBezTo>
                  <a:pt x="5145022" y="2790154"/>
                  <a:pt x="4949409" y="2746127"/>
                  <a:pt x="4576675" y="2784297"/>
                </a:cubicBezTo>
                <a:cubicBezTo>
                  <a:pt x="4203941" y="2822467"/>
                  <a:pt x="4142885" y="2773143"/>
                  <a:pt x="3854042" y="2784297"/>
                </a:cubicBezTo>
                <a:cubicBezTo>
                  <a:pt x="3565199" y="2795451"/>
                  <a:pt x="3498723" y="2755133"/>
                  <a:pt x="3238466" y="2784297"/>
                </a:cubicBezTo>
                <a:cubicBezTo>
                  <a:pt x="2978209" y="2813461"/>
                  <a:pt x="2886645" y="2795311"/>
                  <a:pt x="2676418" y="2784297"/>
                </a:cubicBezTo>
                <a:cubicBezTo>
                  <a:pt x="2466191" y="2773283"/>
                  <a:pt x="2175442" y="2794303"/>
                  <a:pt x="2007314" y="2784297"/>
                </a:cubicBezTo>
                <a:cubicBezTo>
                  <a:pt x="1839186" y="2774291"/>
                  <a:pt x="1398186" y="2810096"/>
                  <a:pt x="1231152" y="2784297"/>
                </a:cubicBezTo>
                <a:cubicBezTo>
                  <a:pt x="1064118" y="2758498"/>
                  <a:pt x="334411" y="2826027"/>
                  <a:pt x="0" y="2784297"/>
                </a:cubicBezTo>
                <a:cubicBezTo>
                  <a:pt x="27952" y="2515767"/>
                  <a:pt x="-19652" y="2419527"/>
                  <a:pt x="0" y="2143909"/>
                </a:cubicBezTo>
                <a:cubicBezTo>
                  <a:pt x="19652" y="1868291"/>
                  <a:pt x="8076" y="1706419"/>
                  <a:pt x="0" y="1447834"/>
                </a:cubicBezTo>
                <a:cubicBezTo>
                  <a:pt x="-8076" y="1189249"/>
                  <a:pt x="13404" y="1021947"/>
                  <a:pt x="0" y="723917"/>
                </a:cubicBezTo>
                <a:cubicBezTo>
                  <a:pt x="-13404" y="425887"/>
                  <a:pt x="27635" y="258074"/>
                  <a:pt x="0" y="0"/>
                </a:cubicBezTo>
                <a:close/>
              </a:path>
            </a:pathLst>
          </a:custGeom>
          <a:noFill/>
          <a:ln w="28575">
            <a:solidFill>
              <a:schemeClr val="bg2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1093017267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FF95C7A1-0E83-2BB7-7D94-5A94318C60B6}"/>
              </a:ext>
            </a:extLst>
          </p:cNvPr>
          <p:cNvSpPr txBox="1"/>
          <p:nvPr/>
        </p:nvSpPr>
        <p:spPr>
          <a:xfrm>
            <a:off x="6282326" y="740627"/>
            <a:ext cx="45008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>
                <a:latin typeface="Bradley Hand ITC" panose="03070402050302030203" pitchFamily="66" charset="0"/>
              </a:rPr>
              <a:t>die Azubis Ihnen die Berechnung der Kennzahlen, die grafische Darstellung sowie die Bewertung der Kennzahlen nachvollziehbar darlegen.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>
                <a:latin typeface="Bradley Hand ITC" panose="03070402050302030203" pitchFamily="66" charset="0"/>
              </a:rPr>
              <a:t>die Maßnahmen zur Verbesserung für Sie gut erklärt werden.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>
                <a:latin typeface="Bradley Hand ITC" panose="03070402050302030203" pitchFamily="66" charset="0"/>
              </a:rPr>
              <a:t>die Maßnahmen nicht zu einer hohen Kapitalbindung oder Fehlbeständen führen.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90ACD1F-6371-3520-2A8E-2A927391DCF1}"/>
              </a:ext>
            </a:extLst>
          </p:cNvPr>
          <p:cNvSpPr txBox="1"/>
          <p:nvPr/>
        </p:nvSpPr>
        <p:spPr>
          <a:xfrm>
            <a:off x="6250721" y="497194"/>
            <a:ext cx="4998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u="sng" dirty="0">
                <a:latin typeface="Bradley Hand ITC" panose="03070402050302030203" pitchFamily="66" charset="0"/>
              </a:rPr>
              <a:t>Achten Sie darauf, dass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4DE58F4-760E-A856-8F0D-E32764DD22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0376" y="603839"/>
            <a:ext cx="1540843" cy="2542390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1CE3D3AC-2AFD-CE18-5FDB-A4642EE8AE0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74" r="13753"/>
          <a:stretch/>
        </p:blipFill>
        <p:spPr>
          <a:xfrm>
            <a:off x="10485120" y="740626"/>
            <a:ext cx="885784" cy="2324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17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248</Words>
  <Application>Microsoft Office PowerPoint</Application>
  <PresentationFormat>Breitbild</PresentationFormat>
  <Paragraphs>33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Bradley Hand ITC</vt:lpstr>
      <vt:lpstr>Calibri</vt:lpstr>
      <vt:lpstr>Calibri Light</vt:lpstr>
      <vt:lpstr>Wingdings</vt:lpstr>
      <vt:lpstr>Office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Kerstin Gärtner</dc:creator>
  <cp:lastModifiedBy>Anne Holfert</cp:lastModifiedBy>
  <cp:revision>7</cp:revision>
  <dcterms:created xsi:type="dcterms:W3CDTF">2023-04-06T21:00:41Z</dcterms:created>
  <dcterms:modified xsi:type="dcterms:W3CDTF">2023-08-04T12:06:06Z</dcterms:modified>
</cp:coreProperties>
</file>