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4" r:id="rId10"/>
    <p:sldId id="263" r:id="rId11"/>
    <p:sldId id="265" r:id="rId12"/>
    <p:sldId id="258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89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80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00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27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45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3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122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53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53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30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19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2676-F839-48EA-8FA5-762720848CEA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F7427-75D9-4CBB-852C-0899280730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61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illustrations/freude-jubel-stimmung-kinder-1015718" TargetMode="External"/><Relationship Id="rId2" Type="http://schemas.openxmlformats.org/officeDocument/2006/relationships/hyperlink" Target="https://pixabay.com/de/vectors/getriebe-mechanik-einstellungen-111929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illustrations/b%C3%BCro-schreibtisch-becher-tisch-2240932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xpo.proteus.education/show/hrauch/he_2832529/index.html#tab_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BKox3i8Yt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4800" b="1" dirty="0" smtClean="0"/>
              <a:t>Ich schreibe mein </a:t>
            </a:r>
            <a:br>
              <a:rPr lang="de-DE" sz="4800" b="1" dirty="0" smtClean="0"/>
            </a:br>
            <a:r>
              <a:rPr lang="de-DE" sz="4800" b="1" dirty="0" smtClean="0"/>
              <a:t>eigenes Märchen</a:t>
            </a:r>
            <a:endParaRPr lang="de-DE" sz="48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752600"/>
          </a:xfrm>
        </p:spPr>
        <p:txBody>
          <a:bodyPr/>
          <a:lstStyle/>
          <a:p>
            <a:r>
              <a:rPr lang="de-DE" dirty="0" smtClean="0"/>
              <a:t>Herr / Frau _____</a:t>
            </a:r>
          </a:p>
          <a:p>
            <a:r>
              <a:rPr lang="de-DE" dirty="0" smtClean="0"/>
              <a:t>Klasse ____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7740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7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Überprüfe nun dein fertiges Märchen mit dem Bewertungsbogen und notiere, wenn etwas fehlt. </a:t>
            </a:r>
          </a:p>
          <a:p>
            <a:r>
              <a:rPr lang="de-DE" dirty="0" smtClean="0"/>
              <a:t>Wenn du etwas vergessen hast, musst du dein Märchen noch einmal überarbeiten.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4555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8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Gib das Märchen ab / Reiche es auf der Plattform zur Korrektur ein. </a:t>
            </a:r>
          </a:p>
          <a:p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Du hast es geschafft, super!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755" y="4077072"/>
            <a:ext cx="602932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9558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Verwendete Bilder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>
                <a:latin typeface="Verdana" pitchFamily="34" charset="0"/>
                <a:ea typeface="Verdana" pitchFamily="34" charset="0"/>
                <a:cs typeface="Arial" pitchFamily="34" charset="0"/>
                <a:hlinkClick r:id="rId2"/>
              </a:rPr>
              <a:t>https://pixabay.com/de/vectors/getriebe-mechanik-einstellungen-1119298/</a:t>
            </a:r>
            <a:endParaRPr lang="de-DE" sz="1800" dirty="0" smtClean="0">
              <a:latin typeface="Verdana" pitchFamily="34" charset="0"/>
              <a:ea typeface="Verdana" pitchFamily="34" charset="0"/>
              <a:cs typeface="Arial" pitchFamily="34" charset="0"/>
            </a:endParaRPr>
          </a:p>
          <a:p>
            <a:r>
              <a:rPr lang="de-DE" sz="1800" dirty="0" smtClean="0">
                <a:latin typeface="Verdana" pitchFamily="34" charset="0"/>
                <a:ea typeface="Verdana" pitchFamily="34" charset="0"/>
                <a:cs typeface="Arial" pitchFamily="34" charset="0"/>
                <a:hlinkClick r:id="rId3"/>
              </a:rPr>
              <a:t>https://pixabay.com/de/illustrations/freude-jubel-stimmung-kinder-1015718</a:t>
            </a:r>
            <a:endParaRPr lang="de-DE" sz="1800" dirty="0" smtClean="0">
              <a:latin typeface="Verdana" pitchFamily="34" charset="0"/>
              <a:ea typeface="Verdana" pitchFamily="34" charset="0"/>
              <a:cs typeface="Arial" pitchFamily="34" charset="0"/>
            </a:endParaRPr>
          </a:p>
          <a:p>
            <a:r>
              <a:rPr lang="de-DE" sz="1800" dirty="0" smtClean="0">
                <a:latin typeface="Verdana" pitchFamily="34" charset="0"/>
                <a:ea typeface="Verdana" pitchFamily="34" charset="0"/>
                <a:cs typeface="Arial" pitchFamily="34" charset="0"/>
                <a:hlinkClick r:id="rId4"/>
              </a:rPr>
              <a:t>https://pixabay.com/de/illustrations/b%C3%BCro-schreibtisch-becher-tisch-2240932/</a:t>
            </a:r>
            <a:r>
              <a:rPr lang="de-DE" sz="1800" dirty="0" smtClean="0">
                <a:latin typeface="Verdana" pitchFamily="34" charset="0"/>
                <a:ea typeface="Verdana" pitchFamily="34" charset="0"/>
                <a:cs typeface="Arial" pitchFamily="34" charset="0"/>
              </a:rPr>
              <a:t> </a:t>
            </a:r>
            <a:endParaRPr lang="de-DE" sz="1800" dirty="0">
              <a:latin typeface="Verdana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06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38580" y="940094"/>
            <a:ext cx="5904656" cy="1143000"/>
          </a:xfrm>
        </p:spPr>
        <p:txBody>
          <a:bodyPr/>
          <a:lstStyle/>
          <a:p>
            <a:r>
              <a:rPr lang="de-DE" b="1" dirty="0" smtClean="0"/>
              <a:t>Vorbereitungen</a:t>
            </a:r>
            <a:endParaRPr lang="de-DE" b="1" dirty="0"/>
          </a:p>
        </p:txBody>
      </p:sp>
      <p:pic>
        <p:nvPicPr>
          <p:cNvPr id="4" name="Grafik 3" descr="Getriebe, Mechanik, Einstellungen, Symbol, Übertragu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2086">
            <a:off x="1374671" y="1094110"/>
            <a:ext cx="950559" cy="10215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Getriebe, Mechanik, Einstellungen, Symbol, Übertragu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2086">
            <a:off x="2010283" y="1775106"/>
            <a:ext cx="950559" cy="102154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Getriebe, Mechanik, Einstellungen, Symbol, Übertragu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90"/>
            <a:ext cx="1276465" cy="137178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/>
          <p:cNvSpPr/>
          <p:nvPr/>
        </p:nvSpPr>
        <p:spPr>
          <a:xfrm>
            <a:off x="755576" y="2943265"/>
            <a:ext cx="77048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dirty="0"/>
              <a:t>Um ein Märchen zu schreiben, muss man </a:t>
            </a:r>
            <a:r>
              <a:rPr lang="de-DE" sz="2800" dirty="0" smtClean="0"/>
              <a:t>in mehreren </a:t>
            </a:r>
            <a:r>
              <a:rPr lang="de-DE" sz="2800" dirty="0"/>
              <a:t>Schritte </a:t>
            </a:r>
            <a:r>
              <a:rPr lang="de-DE" sz="2800" dirty="0" smtClean="0"/>
              <a:t>vorgehen. Es </a:t>
            </a:r>
            <a:r>
              <a:rPr lang="de-DE" sz="2800" dirty="0"/>
              <a:t>ist wie bei Zahnrädern, sie laufen nur gut, wenn eines in das andere greift. Deshalb </a:t>
            </a:r>
            <a:r>
              <a:rPr lang="de-DE" sz="2800" dirty="0" smtClean="0"/>
              <a:t>musst du schrittweise vorgehen. </a:t>
            </a:r>
          </a:p>
          <a:p>
            <a:pPr algn="ctr"/>
            <a:endParaRPr lang="de-DE" sz="2800" dirty="0"/>
          </a:p>
          <a:p>
            <a:pPr algn="ctr"/>
            <a:r>
              <a:rPr lang="de-DE" sz="2800" b="1" dirty="0" smtClean="0"/>
              <a:t>Arbeite alle Schritte nacheinander ab!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48395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2406" y="332656"/>
            <a:ext cx="8229600" cy="1143000"/>
          </a:xfrm>
        </p:spPr>
        <p:txBody>
          <a:bodyPr/>
          <a:lstStyle/>
          <a:p>
            <a:r>
              <a:rPr lang="de-DE" b="1" dirty="0" smtClean="0"/>
              <a:t>Schritt 1</a:t>
            </a:r>
            <a:endParaRPr lang="de-DE" b="1" dirty="0"/>
          </a:p>
        </p:txBody>
      </p:sp>
      <p:sp>
        <p:nvSpPr>
          <p:cNvPr id="6" name="Rechteck 5"/>
          <p:cNvSpPr/>
          <p:nvPr/>
        </p:nvSpPr>
        <p:spPr>
          <a:xfrm>
            <a:off x="594758" y="1556792"/>
            <a:ext cx="8064896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 smtClean="0">
                <a:effectLst/>
                <a:latin typeface="Verdana"/>
                <a:ea typeface="Calibri"/>
                <a:cs typeface="Times New Roman"/>
              </a:rPr>
              <a:t>Bereite deinen Arbeitsplatz vor: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Lege dir </a:t>
            </a:r>
          </a:p>
          <a:p>
            <a:pPr marL="971550" lvl="1" indent="-514350">
              <a:lnSpc>
                <a:spcPct val="115000"/>
              </a:lnSpc>
              <a:buFont typeface="Arial" pitchFamily="34" charset="0"/>
              <a:buChar char="•"/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Stifte, </a:t>
            </a:r>
          </a:p>
          <a:p>
            <a:pPr marL="971550" lvl="1" indent="-514350">
              <a:lnSpc>
                <a:spcPct val="115000"/>
              </a:lnSpc>
              <a:buFont typeface="Arial" pitchFamily="34" charset="0"/>
              <a:buChar char="•"/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dein Heft oder Papier, </a:t>
            </a:r>
          </a:p>
          <a:p>
            <a:pPr marL="971550" lvl="1" indent="-514350">
              <a:lnSpc>
                <a:spcPct val="115000"/>
              </a:lnSpc>
              <a:buFont typeface="Arial" pitchFamily="34" charset="0"/>
              <a:buChar char="•"/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die Märchenkartei und </a:t>
            </a:r>
          </a:p>
          <a:p>
            <a:pPr marL="971550" lvl="1" indent="-514350">
              <a:lnSpc>
                <a:spcPct val="115000"/>
              </a:lnSpc>
              <a:buFont typeface="Arial" pitchFamily="34" charset="0"/>
              <a:buChar char="•"/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die benötigten Arbeitsblätter</a:t>
            </a:r>
          </a:p>
          <a:p>
            <a:pPr lvl="1">
              <a:lnSpc>
                <a:spcPct val="115000"/>
              </a:lnSpc>
            </a:pPr>
            <a:r>
              <a:rPr lang="de-DE" sz="2800" dirty="0" smtClean="0">
                <a:latin typeface="Verdana"/>
                <a:ea typeface="Calibri"/>
                <a:cs typeface="Times New Roman"/>
              </a:rPr>
              <a:t>bereit.</a:t>
            </a:r>
            <a:endParaRPr lang="de-DE" sz="2800" dirty="0">
              <a:effectLst/>
              <a:ea typeface="Calibri"/>
              <a:cs typeface="Times New Roman"/>
            </a:endParaRPr>
          </a:p>
        </p:txBody>
      </p:sp>
      <p:pic>
        <p:nvPicPr>
          <p:cNvPr id="2050" name="Picture 2" descr="Büro, Schreibtisch, Becher, Tisch, Arbeit, Arbeitsplat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523" y="4653136"/>
            <a:ext cx="3244131" cy="189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71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11760" y="836712"/>
            <a:ext cx="4824536" cy="1143000"/>
          </a:xfrm>
        </p:spPr>
        <p:txBody>
          <a:bodyPr/>
          <a:lstStyle/>
          <a:p>
            <a:pPr algn="l"/>
            <a:r>
              <a:rPr lang="de-DE" b="1" dirty="0" smtClean="0"/>
              <a:t>Schritt 2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4525963"/>
          </a:xfrm>
        </p:spPr>
        <p:txBody>
          <a:bodyPr/>
          <a:lstStyle/>
          <a:p>
            <a:r>
              <a:rPr lang="de-DE" dirty="0" smtClean="0"/>
              <a:t>Lies dir das Arbeitsblatt „</a:t>
            </a:r>
            <a:r>
              <a:rPr lang="de-DE" b="1" dirty="0" smtClean="0"/>
              <a:t>Mein Märchenschreibplan</a:t>
            </a:r>
            <a:r>
              <a:rPr lang="de-DE" dirty="0" smtClean="0"/>
              <a:t>“ durch. </a:t>
            </a:r>
          </a:p>
          <a:p>
            <a:r>
              <a:rPr lang="de-DE" dirty="0" smtClean="0"/>
              <a:t>Verschaffe dir einen Überblick, welche Informationen du zum Schreiben benötigst.</a:t>
            </a:r>
          </a:p>
          <a:p>
            <a:r>
              <a:rPr lang="de-DE" dirty="0" smtClean="0"/>
              <a:t>Wenn du bereits eigene Ideen hast, notiere diese mit Bleistift oder fülle die Spalten am Computer aus.</a:t>
            </a:r>
            <a:endParaRPr lang="de-DE" dirty="0"/>
          </a:p>
        </p:txBody>
      </p:sp>
      <p:pic>
        <p:nvPicPr>
          <p:cNvPr id="4" name="Grafik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9816">
            <a:off x="5915189" y="574945"/>
            <a:ext cx="2749718" cy="1876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47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52928" cy="1143000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(Schritt 3)</a:t>
            </a:r>
            <a:br>
              <a:rPr lang="de-DE" b="1" dirty="0" smtClean="0"/>
            </a:br>
            <a:r>
              <a:rPr lang="de-DE" sz="2700" i="1" dirty="0" smtClean="0"/>
              <a:t>(diesen Schritt musst du nur machen, wenn du unsicher bist)</a:t>
            </a:r>
            <a:endParaRPr lang="de-DE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2492896"/>
            <a:ext cx="8363272" cy="2304256"/>
          </a:xfrm>
        </p:spPr>
        <p:txBody>
          <a:bodyPr>
            <a:normAutofit/>
          </a:bodyPr>
          <a:lstStyle/>
          <a:p>
            <a:r>
              <a:rPr lang="de-DE" dirty="0" smtClean="0"/>
              <a:t>Wenn dir noch Ideen fehlen oder du unsicher bist, gehe auf den </a:t>
            </a:r>
            <a:r>
              <a:rPr lang="de-DE" dirty="0" smtClean="0">
                <a:hlinkClick r:id="rId2"/>
              </a:rPr>
              <a:t>Lernpfad </a:t>
            </a:r>
            <a:r>
              <a:rPr lang="de-DE" dirty="0" smtClean="0"/>
              <a:t>und arbeite diesen durch.</a:t>
            </a:r>
          </a:p>
        </p:txBody>
      </p:sp>
    </p:spTree>
    <p:extLst>
      <p:ext uri="{BB962C8B-B14F-4D97-AF65-F5344CB8AC3E}">
        <p14:creationId xmlns:p14="http://schemas.microsoft.com/office/powerpoint/2010/main" val="35491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3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de-DE" dirty="0" smtClean="0"/>
              <a:t>Der </a:t>
            </a:r>
            <a:r>
              <a:rPr lang="de-DE" b="1" dirty="0" smtClean="0"/>
              <a:t>Märchenbaukasten</a:t>
            </a:r>
            <a:r>
              <a:rPr lang="de-DE" dirty="0" smtClean="0"/>
              <a:t> hilft dir mit Wörtern,  dass du dein eigenes Märchen erfinden kannst.</a:t>
            </a:r>
          </a:p>
          <a:p>
            <a:r>
              <a:rPr lang="de-DE" dirty="0" smtClean="0"/>
              <a:t>Die Überschrift kannst du noch offen lassen und erst am Ende formulieren.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386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4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Überprüfe, ob du alle Spalten in deinem Schreibplan ausgefüllt hast.</a:t>
            </a:r>
          </a:p>
          <a:p>
            <a:r>
              <a:rPr lang="de-DE" dirty="0" smtClean="0"/>
              <a:t>Überlege nun, welchen Titel dein Märchen bekommen soll. </a:t>
            </a:r>
          </a:p>
          <a:p>
            <a:pPr marL="0" indent="0">
              <a:buNone/>
            </a:pPr>
            <a:r>
              <a:rPr lang="de-DE" dirty="0" smtClean="0"/>
              <a:t>Tipp: Die Überschrift sollte deutlich machen, um wen / was es geht. Du kannst den Namen des Helden verwenden oder aufgreifen, worum es in deinem Märchen geht.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5843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5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844825"/>
            <a:ext cx="8229600" cy="3384376"/>
          </a:xfrm>
        </p:spPr>
        <p:txBody>
          <a:bodyPr/>
          <a:lstStyle/>
          <a:p>
            <a:r>
              <a:rPr lang="de-DE" dirty="0" smtClean="0"/>
              <a:t>Sieh dir das </a:t>
            </a:r>
            <a:r>
              <a:rPr lang="de-DE" dirty="0" smtClean="0">
                <a:hlinkClick r:id="rId2"/>
              </a:rPr>
              <a:t>Lernvideo </a:t>
            </a:r>
            <a:r>
              <a:rPr lang="de-DE" dirty="0" smtClean="0"/>
              <a:t>„Märchen schreiben“ auf dem Kanal „Lernförderung“ an (3.11 min).</a:t>
            </a:r>
          </a:p>
          <a:p>
            <a:r>
              <a:rPr lang="de-DE" dirty="0" smtClean="0"/>
              <a:t>Überprüfe, ob du die fünf Schritte, die im Video erklärt werden, in deinem Märchen erfüllt hast.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7305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Schritt 6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Prima, die Vorarbeit ist fertig! Lege nun deinen Schreibplan neben dich und beginne, dein Märchen zu schreiben.</a:t>
            </a:r>
          </a:p>
          <a:p>
            <a:r>
              <a:rPr lang="de-DE" dirty="0" smtClean="0"/>
              <a:t>Tipp: Wenn du am Computer arbeiten kannst, kannst du leichter Wörter löschen oder hinzufügen.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4606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377</Words>
  <Application>Microsoft Office PowerPoint</Application>
  <PresentationFormat>Bildschirmpräsentation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Ich schreibe mein  eigenes Märchen</vt:lpstr>
      <vt:lpstr>Vorbereitungen</vt:lpstr>
      <vt:lpstr>Schritt 1</vt:lpstr>
      <vt:lpstr>Schritt 2</vt:lpstr>
      <vt:lpstr>(Schritt 3) (diesen Schritt musst du nur machen, wenn du unsicher bist)</vt:lpstr>
      <vt:lpstr>Schritt 3</vt:lpstr>
      <vt:lpstr>Schritt 4</vt:lpstr>
      <vt:lpstr>Schritt 5</vt:lpstr>
      <vt:lpstr>Schritt 6</vt:lpstr>
      <vt:lpstr>Schritt 7</vt:lpstr>
      <vt:lpstr>Schritt 8</vt:lpstr>
      <vt:lpstr>Verwendete Bilder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Ich schreibe mein eigenes Märchen</dc:title>
  <dc:creator>Schweigert</dc:creator>
  <cp:lastModifiedBy>Schweigert</cp:lastModifiedBy>
  <cp:revision>16</cp:revision>
  <dcterms:created xsi:type="dcterms:W3CDTF">2020-11-10T11:34:35Z</dcterms:created>
  <dcterms:modified xsi:type="dcterms:W3CDTF">2020-11-10T16:03:16Z</dcterms:modified>
</cp:coreProperties>
</file>