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559675" cy="10691813"/>
  <p:notesSz cx="6735763" cy="9871075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72"/>
    <p:restoredTop sz="94668"/>
  </p:normalViewPr>
  <p:slideViewPr>
    <p:cSldViewPr snapToGrid="0" showGuides="1">
      <p:cViewPr varScale="1">
        <p:scale>
          <a:sx n="134" d="100"/>
          <a:sy n="134" d="100"/>
        </p:scale>
        <p:origin x="736" y="208"/>
      </p:cViewPr>
      <p:guideLst/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>
            <a:extLst>
              <a:ext uri="{FF2B5EF4-FFF2-40B4-BE49-F238E27FC236}">
                <a16:creationId xmlns:a16="http://schemas.microsoft.com/office/drawing/2014/main" id="{91353A83-7B3F-3447-A9A3-76E0F7151A3F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749300"/>
            <a:ext cx="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FCE43DCD-15D0-B84C-8E50-D545C24A8140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73100" y="4687888"/>
            <a:ext cx="5386388" cy="444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>
            <a:extLst>
              <a:ext uri="{FF2B5EF4-FFF2-40B4-BE49-F238E27FC236}">
                <a16:creationId xmlns:a16="http://schemas.microsoft.com/office/drawing/2014/main" id="{0BCD8DE7-CA22-2545-889E-D9E70063A01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058988" y="749300"/>
            <a:ext cx="2616200" cy="37004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2" name="Text Box 2">
            <a:extLst>
              <a:ext uri="{FF2B5EF4-FFF2-40B4-BE49-F238E27FC236}">
                <a16:creationId xmlns:a16="http://schemas.microsoft.com/office/drawing/2014/main" id="{E60F7EE7-4479-4E45-8536-FFBE3C146E0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3100" y="4687888"/>
            <a:ext cx="5387975" cy="44418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>
            <a:extLst>
              <a:ext uri="{FF2B5EF4-FFF2-40B4-BE49-F238E27FC236}">
                <a16:creationId xmlns:a16="http://schemas.microsoft.com/office/drawing/2014/main" id="{3A1CF42C-2DDA-2E4F-8612-B073F1D1FCA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749300"/>
            <a:ext cx="1588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6" name="Text Box 2">
            <a:extLst>
              <a:ext uri="{FF2B5EF4-FFF2-40B4-BE49-F238E27FC236}">
                <a16:creationId xmlns:a16="http://schemas.microsoft.com/office/drawing/2014/main" id="{DAC03C7E-2A6D-D049-A9AC-C88C8680797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3100" y="4687888"/>
            <a:ext cx="5387975" cy="44418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6421A5-362D-6244-ADCE-AA7962DB80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119DC8-5393-6D44-9906-DA70D502CB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5597D5D-7300-EE40-9C2A-732C39B3454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2F74C28-7E34-0B48-81F5-10E4CED4EC5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48002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B648E0-D200-FF41-AAB7-77A2B9BEB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AEC0465-08FE-6C46-96BB-ACADE8CBD7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87D9D3A-8744-A447-82BF-46488028708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7012AF4-D92B-E146-8D2D-BDD37EC297C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35156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1161F3C-B1DF-9E44-8351-C48175D41E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318125" y="758825"/>
            <a:ext cx="1538288" cy="85058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5DFFB4D-9CB2-354C-A1BC-80FB6F6532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01675" y="758825"/>
            <a:ext cx="4464050" cy="85058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DA9A3F1-9964-5B4F-8A1E-791C7BBD214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14DE5D4-75AC-194C-A77C-3361EE75891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00087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6B2CD9-6E3A-764E-B41F-51613AAD7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758825"/>
            <a:ext cx="6154738" cy="16605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E3C1FBCB-DF4F-EF4A-9266-3164B2A68C1B}"/>
              </a:ext>
            </a:extLst>
          </p:cNvPr>
          <p:cNvSpPr>
            <a:spLocks noGrp="1"/>
          </p:cNvSpPr>
          <p:nvPr>
            <p:ph type="sldNum" idx="10"/>
          </p:nvPr>
        </p:nvSpPr>
        <p:spPr>
          <a:xfrm>
            <a:off x="5260975" y="9439275"/>
            <a:ext cx="1593850" cy="692150"/>
          </a:xfrm>
        </p:spPr>
        <p:txBody>
          <a:bodyPr/>
          <a:lstStyle>
            <a:lvl1pPr>
              <a:defRPr/>
            </a:lvl1pPr>
          </a:lstStyle>
          <a:p>
            <a:fld id="{954E054A-49D6-854C-BF3B-C429D4F7E78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11971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8A483E-FE59-3841-969A-F9C1D3208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2EDE3EE-B672-FB47-AEF4-5EDD928304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0FA7CC1-9A7F-9D48-B450-58001B3D1C3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395441D-D8D8-1440-A1A7-93FDC250161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83519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F7E01C-D146-314E-9FE5-31FE56664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8958CD-83F3-B74C-A430-B146FC449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34AC0A1-1252-BA45-A489-2099590EB48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413E411-6E03-2145-96E3-445EDD2162D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90973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9E29E4-E976-7A4C-AF4E-1C547308F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F058FB-9FF1-F64A-A621-D8D1F8777E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1675" y="2686050"/>
            <a:ext cx="3000375" cy="65786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CBB43B9-ACF1-A648-94C8-B75D1BC0B6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54450" y="2686050"/>
            <a:ext cx="3001963" cy="65786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2517A91-710B-EC4E-B749-C74215EA189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AA23CA6-822E-4948-BF73-4D3A66EFB07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50368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59FA89-A0F3-6440-92B9-99C12787A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3B2CFAD-04D9-8E4F-B117-DF5571051C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4256B9E-48C5-B549-8954-80AF006B76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344746E-7FD6-DA42-9961-FAF8388836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F85662A-3CEE-3B47-B901-8E7E990BFC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EBF8F87-DEE3-9142-94BD-5A26ED48583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3BF0A31-D6AE-DA43-9DCF-D2A2F2E9EA9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11380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03732C-2297-9147-BAFE-C3BE0E112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8345AF3-98E4-FB4C-A81A-734088929F9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5151B09-F33C-E34A-A4E4-3FE28A5C892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30789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0CE1303D-DF52-B247-9105-4E06F0CA5E5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FFF98EE-CD89-174D-BB49-BFD4F51687A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99107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D9378D-409F-4D45-9AF9-62856481F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BEF403-1608-DB4C-A227-D959844A6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B722C17-9862-1C4B-9F99-EE6D054408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554446D-2CDA-A541-B749-F5E8BB455FC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8CAE327-8808-BC48-8CC3-C6B67C634CA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4987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0C20CC-61D7-BB44-9882-E4818398D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DDDF737-6C13-AB4F-8CCE-9FBAB647BD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A7E2053-3858-7541-B546-D4140CD167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E9AE9E7-E309-AA44-A009-82A46A50E8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9F3F666-47F5-F94F-8687-3879CA15B2B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20780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>
            <a:extLst>
              <a:ext uri="{FF2B5EF4-FFF2-40B4-BE49-F238E27FC236}">
                <a16:creationId xmlns:a16="http://schemas.microsoft.com/office/drawing/2014/main" id="{8EA9B199-A212-814F-83F2-70B5457528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01675" y="758825"/>
            <a:ext cx="6154738" cy="166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/>
              <a:t>Klicken Sie, um das Format des Titeltextes zu bearbeiten</a:t>
            </a:r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4EFC9153-6920-8E42-B8FF-66810A618D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01675" y="2686050"/>
            <a:ext cx="6154738" cy="657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/>
              <a:t>Klicken Sie, um die Formate des Gliederungstextes zu bearbeiten</a:t>
            </a:r>
          </a:p>
          <a:p>
            <a:pPr lvl="1"/>
            <a:r>
              <a:rPr lang="en-GB" altLang="de-DE"/>
              <a:t>Zweite Gliederungsebene</a:t>
            </a:r>
          </a:p>
          <a:p>
            <a:pPr lvl="2"/>
            <a:r>
              <a:rPr lang="en-GB" altLang="de-DE"/>
              <a:t>Dritte Gliederungsebene</a:t>
            </a:r>
          </a:p>
          <a:p>
            <a:pPr lvl="3"/>
            <a:r>
              <a:rPr lang="en-GB" altLang="de-DE"/>
              <a:t>Vierte Gliederungsebene</a:t>
            </a:r>
          </a:p>
          <a:p>
            <a:pPr lvl="4"/>
            <a:r>
              <a:rPr lang="en-GB" altLang="de-DE"/>
              <a:t>Fünfte Gliederungsebene</a:t>
            </a:r>
          </a:p>
          <a:p>
            <a:pPr lvl="4"/>
            <a:r>
              <a:rPr lang="en-GB" altLang="de-DE"/>
              <a:t>Sechste Gliederungsebene</a:t>
            </a:r>
          </a:p>
          <a:p>
            <a:pPr lvl="4"/>
            <a:r>
              <a:rPr lang="en-GB" altLang="de-DE"/>
              <a:t>Siebente Gliederungsebene</a:t>
            </a:r>
          </a:p>
          <a:p>
            <a:pPr lvl="4"/>
            <a:r>
              <a:rPr lang="en-GB" altLang="de-DE"/>
              <a:t>Achte Gliederungsebene</a:t>
            </a:r>
          </a:p>
          <a:p>
            <a:pPr lvl="4"/>
            <a:r>
              <a:rPr lang="en-GB" altLang="de-DE"/>
              <a:t>Neunte Gliederungsebene</a:t>
            </a:r>
          </a:p>
        </p:txBody>
      </p:sp>
      <p:sp>
        <p:nvSpPr>
          <p:cNvPr id="1027" name="Text Box 3">
            <a:extLst>
              <a:ext uri="{FF2B5EF4-FFF2-40B4-BE49-F238E27FC236}">
                <a16:creationId xmlns:a16="http://schemas.microsoft.com/office/drawing/2014/main" id="{2068465D-B23E-1E44-BCE9-77DECC8DC9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675" y="9439275"/>
            <a:ext cx="1595438" cy="693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28" name="Text Box 4">
            <a:extLst>
              <a:ext uri="{FF2B5EF4-FFF2-40B4-BE49-F238E27FC236}">
                <a16:creationId xmlns:a16="http://schemas.microsoft.com/office/drawing/2014/main" id="{5DBB4438-5A74-6447-B327-2FB01ED40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7163" y="9439275"/>
            <a:ext cx="2165350" cy="693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E5CEDE5-E9D6-C14B-B42B-624A7AEB239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5260975" y="9439275"/>
            <a:ext cx="1593850" cy="69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1pPr>
          </a:lstStyle>
          <a:p>
            <a:fld id="{B131FDC6-BABF-2D4B-8B9F-CE9B855B6A7D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creativecommons.org/licenses/by-sa/4.0/deed.de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4.0/deed.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eck 22">
            <a:extLst>
              <a:ext uri="{FF2B5EF4-FFF2-40B4-BE49-F238E27FC236}">
                <a16:creationId xmlns:a16="http://schemas.microsoft.com/office/drawing/2014/main" id="{B876D999-4D4B-2548-B179-F53CC8F5B2C5}"/>
              </a:ext>
            </a:extLst>
          </p:cNvPr>
          <p:cNvSpPr/>
          <p:nvPr/>
        </p:nvSpPr>
        <p:spPr bwMode="auto">
          <a:xfrm>
            <a:off x="360363" y="1750321"/>
            <a:ext cx="6847905" cy="4648892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ctr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de-DE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77B2AADD-4237-884E-8AD8-E457E5151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813" y="971550"/>
            <a:ext cx="4870176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000" dirty="0">
                <a:latin typeface="Calibri" panose="020F0502020204030204" pitchFamily="34" charset="0"/>
              </a:rPr>
              <a:t>Ziele:   schnelles Berechnen der Wahrscheinlichkeiten von Bernoulli-Ketten</a:t>
            </a:r>
          </a:p>
          <a:p>
            <a:endParaRPr lang="de-DE" altLang="de-DE" sz="1000" dirty="0">
              <a:latin typeface="Calibri" panose="020F0502020204030204" pitchFamily="34" charset="0"/>
            </a:endParaRPr>
          </a:p>
          <a:p>
            <a:r>
              <a:rPr lang="de-DE" altLang="de-DE" sz="1000" dirty="0">
                <a:latin typeface="Calibri" panose="020F0502020204030204" pitchFamily="34" charset="0"/>
              </a:rPr>
              <a:t>Bsp.: (i) </a:t>
            </a:r>
            <a:r>
              <a:rPr lang="de-DE" altLang="de-DE" sz="1000" dirty="0" err="1">
                <a:latin typeface="Calibri" panose="020F0502020204030204" pitchFamily="34" charset="0"/>
              </a:rPr>
              <a:t>Nimions</a:t>
            </a:r>
            <a:r>
              <a:rPr lang="de-DE" altLang="de-DE" sz="1000" dirty="0">
                <a:latin typeface="Calibri" panose="020F0502020204030204" pitchFamily="34" charset="0"/>
              </a:rPr>
              <a:t>-Figuren in jedem 7. Ei. Kauf von 3 Eiern. Wie groß ist die Wahrscheinlichkeit für 2 Treffer? </a:t>
            </a:r>
          </a:p>
        </p:txBody>
      </p:sp>
      <p:sp>
        <p:nvSpPr>
          <p:cNvPr id="3081" name="Text Box 9">
            <a:extLst>
              <a:ext uri="{FF2B5EF4-FFF2-40B4-BE49-F238E27FC236}">
                <a16:creationId xmlns:a16="http://schemas.microsoft.com/office/drawing/2014/main" id="{825EA376-4E77-9E47-B139-148FB8715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3" y="6443663"/>
            <a:ext cx="6840537" cy="2022475"/>
          </a:xfrm>
          <a:prstGeom prst="rect">
            <a:avLst/>
          </a:prstGeom>
          <a:solidFill>
            <a:srgbClr val="FFFFFF"/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ts val="800"/>
              </a:spcBef>
            </a:pPr>
            <a:r>
              <a:rPr lang="de-DE" altLang="de-DE" sz="1000" b="1" dirty="0">
                <a:latin typeface="Calibri" panose="020F0502020204030204" pitchFamily="34" charset="0"/>
                <a:cs typeface="Calibri" panose="020F0502020204030204" pitchFamily="34" charset="0"/>
              </a:rPr>
              <a:t>Formel von Bernoulli:</a:t>
            </a:r>
          </a:p>
          <a:p>
            <a:pPr>
              <a:spcBef>
                <a:spcPts val="800"/>
              </a:spcBef>
            </a:pPr>
            <a:r>
              <a:rPr lang="de-DE" altLang="de-DE" sz="1000" dirty="0">
                <a:latin typeface="Calibri" panose="020F0502020204030204" pitchFamily="34" charset="0"/>
                <a:cs typeface="Calibri" panose="020F0502020204030204" pitchFamily="34" charset="0"/>
              </a:rPr>
              <a:t>Die Wahrscheinlichkeit von </a:t>
            </a:r>
            <a:r>
              <a:rPr lang="de-DE" altLang="de-DE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de-DE" altLang="de-DE" sz="1000" dirty="0">
                <a:latin typeface="Calibri" panose="020F0502020204030204" pitchFamily="34" charset="0"/>
                <a:cs typeface="Calibri" panose="020F0502020204030204" pitchFamily="34" charset="0"/>
              </a:rPr>
              <a:t> Treffern bei einer Bernoulli-Kette der Länge </a:t>
            </a:r>
            <a:r>
              <a:rPr lang="de-DE" altLang="de-DE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de-DE" altLang="de-DE" sz="1000" dirty="0">
                <a:latin typeface="Calibri" panose="020F0502020204030204" pitchFamily="34" charset="0"/>
                <a:cs typeface="Calibri" panose="020F0502020204030204" pitchFamily="34" charset="0"/>
              </a:rPr>
              <a:t> beträgt</a:t>
            </a:r>
          </a:p>
          <a:p>
            <a:pPr>
              <a:spcBef>
                <a:spcPts val="800"/>
              </a:spcBef>
            </a:pPr>
            <a:endParaRPr lang="de-DE" altLang="de-DE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800"/>
              </a:spcBef>
            </a:pPr>
            <a:endParaRPr lang="de-DE" altLang="de-DE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800"/>
              </a:spcBef>
            </a:pPr>
            <a:endParaRPr lang="de-DE" altLang="de-DE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800"/>
              </a:spcBef>
            </a:pPr>
            <a:endParaRPr lang="de-DE" altLang="de-DE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800"/>
              </a:spcBef>
            </a:pPr>
            <a:endParaRPr lang="de-DE" altLang="de-DE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800"/>
              </a:spcBef>
            </a:pPr>
            <a:r>
              <a:rPr lang="de-DE" altLang="de-DE" sz="1000" dirty="0">
                <a:latin typeface="Calibri" panose="020F0502020204030204" pitchFamily="34" charset="0"/>
                <a:cs typeface="Calibri" panose="020F0502020204030204" pitchFamily="34" charset="0"/>
              </a:rPr>
              <a:t>Die Wahrscheinlichkeitsverteilung von X heißt dann </a:t>
            </a:r>
          </a:p>
        </p:txBody>
      </p:sp>
      <p:pic>
        <p:nvPicPr>
          <p:cNvPr id="3083" name="Picture 11">
            <a:extLst>
              <a:ext uri="{FF2B5EF4-FFF2-40B4-BE49-F238E27FC236}">
                <a16:creationId xmlns:a16="http://schemas.microsoft.com/office/drawing/2014/main" id="{7B2E412B-FED8-B346-B40D-B355742AC0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30174" y="2651125"/>
            <a:ext cx="2762250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84" name="Text Box 12">
            <a:extLst>
              <a:ext uri="{FF2B5EF4-FFF2-40B4-BE49-F238E27FC236}">
                <a16:creationId xmlns:a16="http://schemas.microsoft.com/office/drawing/2014/main" id="{DE3DCDCE-D903-5B40-9D53-5AFCE3E1C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813" y="8437563"/>
            <a:ext cx="4330700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000">
                <a:latin typeface="Calibri" panose="020F0502020204030204" pitchFamily="34" charset="0"/>
              </a:rPr>
              <a:t>Bsp.: (ii) Glücksrad, p=1/5, 7-Mal drehen. Wahrscheinlichkeit für 3 Treffer?</a:t>
            </a:r>
          </a:p>
          <a:p>
            <a:endParaRPr lang="de-DE" altLang="de-DE" sz="1000">
              <a:latin typeface="Calibri" panose="020F0502020204030204" pitchFamily="34" charset="0"/>
            </a:endParaRPr>
          </a:p>
          <a:p>
            <a:endParaRPr lang="de-DE" altLang="de-DE" sz="1000">
              <a:latin typeface="Calibri" panose="020F0502020204030204" pitchFamily="34" charset="0"/>
            </a:endParaRPr>
          </a:p>
          <a:p>
            <a:endParaRPr lang="de-DE" altLang="de-DE" sz="1000">
              <a:latin typeface="Calibri" panose="020F0502020204030204" pitchFamily="34" charset="0"/>
            </a:endParaRPr>
          </a:p>
          <a:p>
            <a:endParaRPr lang="de-DE" altLang="de-DE" sz="1000">
              <a:latin typeface="Calibri" panose="020F0502020204030204" pitchFamily="34" charset="0"/>
            </a:endParaRPr>
          </a:p>
          <a:p>
            <a:r>
              <a:rPr lang="de-DE" altLang="de-DE" sz="1000">
                <a:latin typeface="Calibri" panose="020F0502020204030204" pitchFamily="34" charset="0"/>
              </a:rPr>
              <a:t>Wahrscheinlichkeit für mehr als 4 Treffer?</a:t>
            </a:r>
          </a:p>
        </p:txBody>
      </p:sp>
      <p:sp>
        <p:nvSpPr>
          <p:cNvPr id="3086" name="Oval 14">
            <a:extLst>
              <a:ext uri="{FF2B5EF4-FFF2-40B4-BE49-F238E27FC236}">
                <a16:creationId xmlns:a16="http://schemas.microsoft.com/office/drawing/2014/main" id="{8EE5506A-D0FE-FA42-8B8D-7EE1C849A5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8738" y="8496300"/>
            <a:ext cx="792162" cy="792163"/>
          </a:xfrm>
          <a:prstGeom prst="ellipse">
            <a:avLst/>
          </a:prstGeom>
          <a:solidFill>
            <a:srgbClr val="FFFFFF"/>
          </a:solidFill>
          <a:ln w="10800" cap="flat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7" name="Rechteck 1">
            <a:extLst>
              <a:ext uri="{FF2B5EF4-FFF2-40B4-BE49-F238E27FC236}">
                <a16:creationId xmlns:a16="http://schemas.microsoft.com/office/drawing/2014/main" id="{AD13D37F-96AE-B04F-AEBD-FC6156A07239}"/>
              </a:ext>
            </a:extLst>
          </p:cNvPr>
          <p:cNvSpPr/>
          <p:nvPr/>
        </p:nvSpPr>
        <p:spPr>
          <a:xfrm>
            <a:off x="364320" y="360000"/>
            <a:ext cx="5307120" cy="2149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808080"/>
          </a:solidFill>
          <a:ln w="6480" cap="sq">
            <a:solidFill>
              <a:srgbClr val="000000"/>
            </a:solidFill>
            <a:prstDash val="solid"/>
            <a:miter/>
          </a:ln>
        </p:spPr>
        <p:txBody>
          <a:bodyPr vert="horz" wrap="square" lIns="90000" tIns="0" rIns="90000" bIns="0" anchor="ctr" anchorCtr="0" compatLnSpc="1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200" b="1" i="0" u="none" strike="noStrike" baseline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Calibri" pitchFamily="2"/>
                <a:cs typeface="Calibri" pitchFamily="2"/>
              </a:rPr>
              <a:t>MATHEMATIK NACHSCHLAGEWERK</a:t>
            </a:r>
          </a:p>
        </p:txBody>
      </p:sp>
      <p:sp>
        <p:nvSpPr>
          <p:cNvPr id="18" name="Rechteck 145">
            <a:extLst>
              <a:ext uri="{FF2B5EF4-FFF2-40B4-BE49-F238E27FC236}">
                <a16:creationId xmlns:a16="http://schemas.microsoft.com/office/drawing/2014/main" id="{0190697B-6551-8842-9681-417AD57663D3}"/>
              </a:ext>
            </a:extLst>
          </p:cNvPr>
          <p:cNvSpPr/>
          <p:nvPr/>
        </p:nvSpPr>
        <p:spPr>
          <a:xfrm>
            <a:off x="5673600" y="360000"/>
            <a:ext cx="607320" cy="2181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000000"/>
          </a:solidFill>
          <a:ln w="6480" cap="sq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ctr" anchorCtr="0" compatLnSpc="1">
            <a:no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200" b="1" i="0" u="none" strike="noStrike" baseline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Calibri" pitchFamily="2"/>
                <a:cs typeface="Calibri" pitchFamily="2"/>
              </a:rPr>
              <a:t>Kl.10</a:t>
            </a:r>
          </a:p>
        </p:txBody>
      </p:sp>
      <p:sp>
        <p:nvSpPr>
          <p:cNvPr id="19" name="Rechteck 146">
            <a:extLst>
              <a:ext uri="{FF2B5EF4-FFF2-40B4-BE49-F238E27FC236}">
                <a16:creationId xmlns:a16="http://schemas.microsoft.com/office/drawing/2014/main" id="{F19F22AB-1516-2F45-8342-8A6EAD7F6E95}"/>
              </a:ext>
            </a:extLst>
          </p:cNvPr>
          <p:cNvSpPr/>
          <p:nvPr/>
        </p:nvSpPr>
        <p:spPr>
          <a:xfrm>
            <a:off x="6280559" y="360000"/>
            <a:ext cx="919439" cy="5605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6480" cap="sq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ctr" anchorCtr="0" compatLnSpc="1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200" b="0" i="0" u="none" strike="noStrike" baseline="0">
                <a:ln>
                  <a:noFill/>
                </a:ln>
                <a:solidFill>
                  <a:srgbClr val="BFBFBF"/>
                </a:solidFill>
                <a:latin typeface="Calibri" pitchFamily="18"/>
                <a:ea typeface="Calibri" pitchFamily="2"/>
                <a:cs typeface="Calibri" pitchFamily="2"/>
              </a:rPr>
              <a:t>Seite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200" b="1" i="0" u="none" strike="noStrike" baseline="0">
                <a:ln>
                  <a:noFill/>
                </a:ln>
                <a:solidFill>
                  <a:srgbClr val="808080"/>
                </a:solidFill>
                <a:latin typeface="Calibri" pitchFamily="18"/>
                <a:ea typeface="Calibri" pitchFamily="2"/>
                <a:cs typeface="Calibri" pitchFamily="2"/>
              </a:rPr>
              <a:t>     </a:t>
            </a:r>
          </a:p>
        </p:txBody>
      </p:sp>
      <p:sp>
        <p:nvSpPr>
          <p:cNvPr id="20" name="Rechteck 147">
            <a:extLst>
              <a:ext uri="{FF2B5EF4-FFF2-40B4-BE49-F238E27FC236}">
                <a16:creationId xmlns:a16="http://schemas.microsoft.com/office/drawing/2014/main" id="{8DBACC3A-AA6D-6A40-8962-383ADCD8C82C}"/>
              </a:ext>
            </a:extLst>
          </p:cNvPr>
          <p:cNvSpPr/>
          <p:nvPr/>
        </p:nvSpPr>
        <p:spPr>
          <a:xfrm>
            <a:off x="366119" y="574920"/>
            <a:ext cx="5914439" cy="3456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6480" cap="sq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ctr" anchorCtr="0" compatLnSpc="1">
            <a:no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6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Calibri" pitchFamily="2"/>
                <a:cs typeface="Calibri" pitchFamily="2"/>
              </a:rPr>
              <a:t>Formel von Bernoulli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2C632B5D-DF1D-D24F-AEEA-5F2542CAD60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57447" y="965559"/>
            <a:ext cx="1907993" cy="709254"/>
          </a:xfrm>
          <a:prstGeom prst="rect">
            <a:avLst/>
          </a:prstGeom>
        </p:spPr>
      </p:pic>
      <p:sp>
        <p:nvSpPr>
          <p:cNvPr id="22" name="Rechteck 21">
            <a:extLst>
              <a:ext uri="{FF2B5EF4-FFF2-40B4-BE49-F238E27FC236}">
                <a16:creationId xmlns:a16="http://schemas.microsoft.com/office/drawing/2014/main" id="{3320FF83-9962-B148-870B-3175176DADE8}"/>
              </a:ext>
            </a:extLst>
          </p:cNvPr>
          <p:cNvSpPr/>
          <p:nvPr/>
        </p:nvSpPr>
        <p:spPr>
          <a:xfrm>
            <a:off x="6040085" y="10368025"/>
            <a:ext cx="127150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Hunor Karsa, </a:t>
            </a:r>
            <a:r>
              <a:rPr lang="de-DE" altLang="de-DE" sz="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 4.0</a:t>
            </a:r>
            <a:endParaRPr lang="de-DE" altLang="de-DE" sz="8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884043ED-7D66-DD4F-8271-B7140619D0AC}"/>
              </a:ext>
            </a:extLst>
          </p:cNvPr>
          <p:cNvSpPr/>
          <p:nvPr/>
        </p:nvSpPr>
        <p:spPr bwMode="auto">
          <a:xfrm>
            <a:off x="442913" y="6961187"/>
            <a:ext cx="6722527" cy="1214439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ctr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de-DE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AF07F38E-2576-2642-A2D3-96613F506CE7}"/>
              </a:ext>
            </a:extLst>
          </p:cNvPr>
          <p:cNvSpPr/>
          <p:nvPr/>
        </p:nvSpPr>
        <p:spPr bwMode="auto">
          <a:xfrm>
            <a:off x="366119" y="8704187"/>
            <a:ext cx="5914439" cy="51616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ctr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de-DE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E7DAB712-14B4-C54A-B383-9484BDF9D14A}"/>
              </a:ext>
            </a:extLst>
          </p:cNvPr>
          <p:cNvSpPr/>
          <p:nvPr/>
        </p:nvSpPr>
        <p:spPr bwMode="auto">
          <a:xfrm>
            <a:off x="366119" y="9436751"/>
            <a:ext cx="6847905" cy="931274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ctr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de-DE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E2935F74-D31A-454D-8CA2-3377704CE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1177" y="0"/>
            <a:ext cx="7762028" cy="10691813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BEAD3097-524C-E348-9179-AF0BD92837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1177" y="0"/>
            <a:ext cx="7762028" cy="10691813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24803CD9-F0AE-E64A-B020-DAB402F4BB55}"/>
              </a:ext>
            </a:extLst>
          </p:cNvPr>
          <p:cNvSpPr/>
          <p:nvPr/>
        </p:nvSpPr>
        <p:spPr>
          <a:xfrm>
            <a:off x="6040085" y="10368025"/>
            <a:ext cx="127150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Hunor Karsa, </a:t>
            </a:r>
            <a:r>
              <a:rPr lang="de-DE" altLang="de-DE" sz="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 4.0</a:t>
            </a:r>
            <a:endParaRPr lang="de-DE" altLang="de-DE" sz="8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de-DE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de-DE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Macintosh PowerPoint</Application>
  <PresentationFormat>Benutzerdefiniert</PresentationFormat>
  <Paragraphs>24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Huni</dc:creator>
  <cp:lastModifiedBy>Hunor Karsa</cp:lastModifiedBy>
  <cp:revision>243</cp:revision>
  <cp:lastPrinted>2015-10-10T10:55:00Z</cp:lastPrinted>
  <dcterms:created xsi:type="dcterms:W3CDTF">2005-08-26T21:55:00Z</dcterms:created>
  <dcterms:modified xsi:type="dcterms:W3CDTF">2020-12-09T15:19:52Z</dcterms:modified>
</cp:coreProperties>
</file>