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00" autoAdjust="0"/>
  </p:normalViewPr>
  <p:slideViewPr>
    <p:cSldViewPr snapToGrid="0">
      <p:cViewPr varScale="1">
        <p:scale>
          <a:sx n="73" d="100"/>
          <a:sy n="73" d="100"/>
        </p:scale>
        <p:origin x="17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478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6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728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77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543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41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50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39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54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99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968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feld 30"/>
          <p:cNvSpPr txBox="1"/>
          <p:nvPr/>
        </p:nvSpPr>
        <p:spPr>
          <a:xfrm>
            <a:off x="2446720" y="1865291"/>
            <a:ext cx="1010610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Leitung</a:t>
            </a:r>
          </a:p>
        </p:txBody>
      </p:sp>
      <p:pic>
        <p:nvPicPr>
          <p:cNvPr id="42" name="Grafik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981" y="4360941"/>
            <a:ext cx="2085248" cy="1172953"/>
          </a:xfrm>
          <a:prstGeom prst="rect">
            <a:avLst/>
          </a:prstGeom>
        </p:spPr>
      </p:pic>
      <p:sp>
        <p:nvSpPr>
          <p:cNvPr id="29" name="Textfeld 28"/>
          <p:cNvSpPr txBox="1"/>
          <p:nvPr/>
        </p:nvSpPr>
        <p:spPr>
          <a:xfrm>
            <a:off x="5348534" y="4077757"/>
            <a:ext cx="973329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Thermostat</a:t>
            </a:r>
          </a:p>
        </p:txBody>
      </p:sp>
      <p:pic>
        <p:nvPicPr>
          <p:cNvPr id="43" name="Grafik 4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573"/>
          <a:stretch/>
        </p:blipFill>
        <p:spPr>
          <a:xfrm>
            <a:off x="1017600" y="4084987"/>
            <a:ext cx="1046456" cy="1081507"/>
          </a:xfrm>
          <a:prstGeom prst="rect">
            <a:avLst/>
          </a:prstGeom>
        </p:spPr>
      </p:pic>
      <p:pic>
        <p:nvPicPr>
          <p:cNvPr id="41" name="Grafik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628" y="726924"/>
            <a:ext cx="1902486" cy="1070149"/>
          </a:xfrm>
          <a:prstGeom prst="rect">
            <a:avLst/>
          </a:prstGeom>
        </p:spPr>
      </p:pic>
      <p:sp>
        <p:nvSpPr>
          <p:cNvPr id="30" name="Textfeld 29"/>
          <p:cNvSpPr txBox="1"/>
          <p:nvPr/>
        </p:nvSpPr>
        <p:spPr>
          <a:xfrm>
            <a:off x="1899433" y="3863994"/>
            <a:ext cx="1263597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Kühlflüssigkeits-pumpe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4837887" y="2206483"/>
            <a:ext cx="1017536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Kühler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419062" y="2803255"/>
            <a:ext cx="1646714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Fehlerquellen</a:t>
            </a:r>
          </a:p>
          <a:p>
            <a:pPr algn="ctr"/>
            <a:r>
              <a:rPr lang="de-DE" sz="1200" dirty="0"/>
              <a:t>(Bauteile)</a:t>
            </a:r>
          </a:p>
          <a:p>
            <a:pPr algn="ctr"/>
            <a:r>
              <a:rPr lang="de-DE" sz="1200" b="1" dirty="0"/>
              <a:t>&amp;</a:t>
            </a:r>
          </a:p>
          <a:p>
            <a:pPr algn="ctr"/>
            <a:r>
              <a:rPr lang="de-DE" sz="1200" b="1" dirty="0"/>
              <a:t>Auswirkungen</a:t>
            </a:r>
          </a:p>
          <a:p>
            <a:pPr algn="ctr"/>
            <a:r>
              <a:rPr lang="de-DE" sz="1200" dirty="0"/>
              <a:t>auf das Kühlsystem</a:t>
            </a:r>
          </a:p>
          <a:p>
            <a:pPr algn="ctr"/>
            <a:endParaRPr lang="de-DE" sz="1200" dirty="0"/>
          </a:p>
        </p:txBody>
      </p:sp>
      <p:cxnSp>
        <p:nvCxnSpPr>
          <p:cNvPr id="4" name="Gerader Verbinder 3"/>
          <p:cNvCxnSpPr/>
          <p:nvPr/>
        </p:nvCxnSpPr>
        <p:spPr>
          <a:xfrm flipV="1">
            <a:off x="3220288" y="3952854"/>
            <a:ext cx="1975402" cy="2236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/>
          <p:cNvCxnSpPr/>
          <p:nvPr/>
        </p:nvCxnSpPr>
        <p:spPr>
          <a:xfrm flipV="1">
            <a:off x="3272469" y="2780890"/>
            <a:ext cx="1975402" cy="2236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/>
        </p:nvCxnSpPr>
        <p:spPr>
          <a:xfrm>
            <a:off x="5060806" y="2681888"/>
            <a:ext cx="4970" cy="136809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>
            <a:off x="3414092" y="2681888"/>
            <a:ext cx="4970" cy="136809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uppieren 17"/>
          <p:cNvGrpSpPr/>
          <p:nvPr/>
        </p:nvGrpSpPr>
        <p:grpSpPr>
          <a:xfrm>
            <a:off x="4839759" y="2192655"/>
            <a:ext cx="1157917" cy="387628"/>
            <a:chOff x="5615609" y="1808922"/>
            <a:chExt cx="1543889" cy="516837"/>
          </a:xfrm>
        </p:grpSpPr>
        <p:cxnSp>
          <p:nvCxnSpPr>
            <p:cNvPr id="9" name="Gerader Verbinder 8"/>
            <p:cNvCxnSpPr/>
            <p:nvPr/>
          </p:nvCxnSpPr>
          <p:spPr>
            <a:xfrm flipV="1">
              <a:off x="5615609" y="2192657"/>
              <a:ext cx="1543889" cy="23769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/>
            <p:cNvCxnSpPr/>
            <p:nvPr/>
          </p:nvCxnSpPr>
          <p:spPr>
            <a:xfrm>
              <a:off x="6987209" y="1808922"/>
              <a:ext cx="3314" cy="516837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ieren 21"/>
          <p:cNvGrpSpPr/>
          <p:nvPr/>
        </p:nvGrpSpPr>
        <p:grpSpPr>
          <a:xfrm>
            <a:off x="2440167" y="1870410"/>
            <a:ext cx="1157917" cy="387628"/>
            <a:chOff x="5615609" y="1808922"/>
            <a:chExt cx="1543889" cy="516837"/>
          </a:xfrm>
        </p:grpSpPr>
        <p:cxnSp>
          <p:nvCxnSpPr>
            <p:cNvPr id="23" name="Gerader Verbinder 22"/>
            <p:cNvCxnSpPr/>
            <p:nvPr/>
          </p:nvCxnSpPr>
          <p:spPr>
            <a:xfrm flipV="1">
              <a:off x="5615609" y="2192657"/>
              <a:ext cx="1543889" cy="23769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/>
            <p:cNvCxnSpPr/>
            <p:nvPr/>
          </p:nvCxnSpPr>
          <p:spPr>
            <a:xfrm>
              <a:off x="6987209" y="1808922"/>
              <a:ext cx="3314" cy="516837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Gerader Verbinder 25"/>
          <p:cNvCxnSpPr/>
          <p:nvPr/>
        </p:nvCxnSpPr>
        <p:spPr>
          <a:xfrm>
            <a:off x="5348707" y="4346497"/>
            <a:ext cx="1042393" cy="90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/>
          <p:cNvCxnSpPr/>
          <p:nvPr/>
        </p:nvCxnSpPr>
        <p:spPr>
          <a:xfrm>
            <a:off x="6296715" y="4084983"/>
            <a:ext cx="13694" cy="32822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feld 34"/>
          <p:cNvSpPr txBox="1"/>
          <p:nvPr/>
        </p:nvSpPr>
        <p:spPr>
          <a:xfrm>
            <a:off x="5205484" y="295583"/>
            <a:ext cx="76245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Innen</a:t>
            </a:r>
          </a:p>
          <a:p>
            <a:r>
              <a:rPr lang="de-DE" sz="1200" b="1" dirty="0"/>
              <a:t>verstopft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6153789" y="290751"/>
            <a:ext cx="2787926" cy="1169551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000" dirty="0"/>
              <a:t>Durchflussmenge der Kühlflüssigkeit durch den Kühler ist zu gering. Wärmeabgabe an die Umgebung zu gering.</a:t>
            </a:r>
          </a:p>
          <a:p>
            <a:r>
              <a:rPr lang="de-DE" sz="1000" dirty="0"/>
              <a:t>Dadurch kann zu wenig Wärme an die Umgebung abgegeben werden. </a:t>
            </a:r>
          </a:p>
          <a:p>
            <a:r>
              <a:rPr lang="de-DE" sz="1000" dirty="0"/>
              <a:t>Kühlflüssigkeitstemperatur steigt und wird zu </a:t>
            </a:r>
            <a:r>
              <a:rPr lang="de-DE" sz="1000" dirty="0" smtClean="0"/>
              <a:t>hoch.</a:t>
            </a:r>
            <a:endParaRPr lang="de-DE" sz="1000" dirty="0"/>
          </a:p>
        </p:txBody>
      </p:sp>
      <p:sp>
        <p:nvSpPr>
          <p:cNvPr id="37" name="Textfeld 36"/>
          <p:cNvSpPr txBox="1"/>
          <p:nvPr/>
        </p:nvSpPr>
        <p:spPr>
          <a:xfrm>
            <a:off x="6501200" y="4077757"/>
            <a:ext cx="2099806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bleibt permanent geschlossen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5348534" y="5507123"/>
            <a:ext cx="1879169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bleibt permanent geöffnet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6501200" y="4441610"/>
            <a:ext cx="2440515" cy="861774"/>
          </a:xfrm>
          <a:prstGeom prst="rect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000" dirty="0"/>
              <a:t>Kühlflüssigkeit zirkuliert nur im kleinen Kühlkreislauf. Überschüssige Wärme kann nicht zum Kühler transportiert und an die Umgebung abgeführt werden. Kühlflüssigkeitstemperatur steigt.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5340963" y="5848072"/>
            <a:ext cx="3600752" cy="707886"/>
          </a:xfrm>
          <a:prstGeom prst="rect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000" dirty="0"/>
              <a:t>Kühlflüssigkeit zirkuliert permanent über den großen Kühlkreislauf. Wärme wird über den Kühler an die Umgebung abgeführt. Betriebstemperatur des Motors wird nicht oder nur sehr langsam erreicht.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9" name="Gruppieren 18"/>
          <p:cNvGrpSpPr/>
          <p:nvPr/>
        </p:nvGrpSpPr>
        <p:grpSpPr>
          <a:xfrm>
            <a:off x="1958830" y="3811109"/>
            <a:ext cx="1308784" cy="655754"/>
            <a:chOff x="5580437" y="1744297"/>
            <a:chExt cx="1543889" cy="516837"/>
          </a:xfrm>
        </p:grpSpPr>
        <p:cxnSp>
          <p:nvCxnSpPr>
            <p:cNvPr id="20" name="Gerader Verbinder 19"/>
            <p:cNvCxnSpPr/>
            <p:nvPr/>
          </p:nvCxnSpPr>
          <p:spPr>
            <a:xfrm flipV="1">
              <a:off x="5580437" y="2151532"/>
              <a:ext cx="1543889" cy="23769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/>
            <p:cNvCxnSpPr/>
            <p:nvPr/>
          </p:nvCxnSpPr>
          <p:spPr>
            <a:xfrm>
              <a:off x="6987209" y="1744297"/>
              <a:ext cx="3314" cy="516837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feld 43"/>
          <p:cNvSpPr txBox="1"/>
          <p:nvPr/>
        </p:nvSpPr>
        <p:spPr>
          <a:xfrm>
            <a:off x="5284859" y="1573436"/>
            <a:ext cx="111359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1" dirty="0"/>
              <a:t>Außen </a:t>
            </a:r>
          </a:p>
          <a:p>
            <a:r>
              <a:rPr lang="de-DE" sz="1200" b="1" dirty="0" smtClean="0"/>
              <a:t>verschmutzt</a:t>
            </a:r>
            <a:endParaRPr lang="de-DE" sz="1200" b="1" dirty="0"/>
          </a:p>
        </p:txBody>
      </p:sp>
      <p:sp>
        <p:nvSpPr>
          <p:cNvPr id="45" name="Textfeld 44"/>
          <p:cNvSpPr txBox="1"/>
          <p:nvPr/>
        </p:nvSpPr>
        <p:spPr>
          <a:xfrm>
            <a:off x="5128869" y="3095607"/>
            <a:ext cx="103983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Steinschlag / </a:t>
            </a:r>
          </a:p>
          <a:p>
            <a:r>
              <a:rPr lang="de-DE" sz="1200" b="1" dirty="0"/>
              <a:t>Undichtigkeit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6420574" y="1593435"/>
            <a:ext cx="2521141" cy="75097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Verunreinigungen (Laub, Insekten, Staub</a:t>
            </a:r>
            <a:r>
              <a:rPr lang="de-DE" sz="1000" dirty="0" smtClean="0"/>
              <a:t>….) behindern </a:t>
            </a:r>
            <a:r>
              <a:rPr lang="de-DE" sz="1000" dirty="0"/>
              <a:t>den Luftdurchsatz am Kühler. Dadurch kann die überschüssige Wärme nicht an die Umgebung abgeführt werden.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6206920" y="2638179"/>
            <a:ext cx="2752730" cy="90832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Kühlflüssigkeit entweicht.  Zu geringe Menge an Kühlflüssigkeit im System enthalten.</a:t>
            </a:r>
          </a:p>
          <a:p>
            <a:pPr>
              <a:lnSpc>
                <a:spcPct val="107000"/>
              </a:lnSpc>
            </a:pPr>
            <a:r>
              <a:rPr lang="de-DE" sz="1000" dirty="0"/>
              <a:t>Wärmetransport ist nicht gewährleistet. Die verbliebene Flüssigkeit wird zu heiß bzw. Motor überhitzt.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494876" y="294539"/>
            <a:ext cx="2490881" cy="1080296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Kühlflüssigkeit entweicht.</a:t>
            </a:r>
          </a:p>
          <a:p>
            <a:pPr>
              <a:lnSpc>
                <a:spcPct val="107000"/>
              </a:lnSpc>
            </a:pPr>
            <a:r>
              <a:rPr lang="de-DE" sz="1000" dirty="0"/>
              <a:t>Zu geringe Menge an Kühlflüssigkeit im System enthalten. Wärmetransport ist nicht</a:t>
            </a:r>
          </a:p>
          <a:p>
            <a:pPr>
              <a:lnSpc>
                <a:spcPct val="107000"/>
              </a:lnSpc>
            </a:pPr>
            <a:r>
              <a:rPr lang="de-DE" sz="1000" dirty="0"/>
              <a:t>gewährleistet</a:t>
            </a:r>
            <a:r>
              <a:rPr lang="de-DE" sz="1000" dirty="0" smtClean="0"/>
              <a:t>.</a:t>
            </a:r>
          </a:p>
          <a:p>
            <a:pPr>
              <a:lnSpc>
                <a:spcPct val="107000"/>
              </a:lnSpc>
            </a:pPr>
            <a:r>
              <a:rPr lang="de-DE" sz="1000" dirty="0" smtClean="0"/>
              <a:t>Die </a:t>
            </a:r>
            <a:r>
              <a:rPr lang="de-DE" sz="1000" dirty="0"/>
              <a:t>verbliebene </a:t>
            </a:r>
            <a:r>
              <a:rPr lang="de-DE" sz="1000" dirty="0" smtClean="0"/>
              <a:t>Flüssigkeit </a:t>
            </a:r>
            <a:r>
              <a:rPr lang="de-DE" sz="1000" dirty="0"/>
              <a:t>wird zu heiß bzw. </a:t>
            </a:r>
          </a:p>
          <a:p>
            <a:pPr>
              <a:lnSpc>
                <a:spcPct val="107000"/>
              </a:lnSpc>
            </a:pPr>
            <a:r>
              <a:rPr lang="de-DE" sz="1000" dirty="0"/>
              <a:t>Motor überhitzt.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492329" y="2401176"/>
            <a:ext cx="2605514" cy="915635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Durchflussmenge der Kühlflüssigkeit </a:t>
            </a:r>
            <a:r>
              <a:rPr lang="de-DE" sz="1000" dirty="0" smtClean="0"/>
              <a:t>zu </a:t>
            </a:r>
            <a:r>
              <a:rPr lang="de-DE" sz="1000" dirty="0"/>
              <a:t>gering. </a:t>
            </a:r>
            <a:endParaRPr lang="de-DE" sz="1000" dirty="0" smtClean="0"/>
          </a:p>
          <a:p>
            <a:pPr>
              <a:lnSpc>
                <a:spcPct val="107000"/>
              </a:lnSpc>
            </a:pPr>
            <a:r>
              <a:rPr lang="de-DE" sz="1000" dirty="0" smtClean="0"/>
              <a:t>Zu </a:t>
            </a:r>
            <a:r>
              <a:rPr lang="de-DE" sz="1000" dirty="0"/>
              <a:t>wenig </a:t>
            </a:r>
            <a:r>
              <a:rPr lang="de-DE" sz="1000" dirty="0" smtClean="0"/>
              <a:t>Wärmeaufnahme im </a:t>
            </a:r>
            <a:r>
              <a:rPr lang="de-DE" sz="1000" dirty="0"/>
              <a:t>Motor und zu geringe </a:t>
            </a:r>
            <a:r>
              <a:rPr lang="de-DE" sz="1000" dirty="0" smtClean="0"/>
              <a:t>Wärmeabgabe </a:t>
            </a:r>
            <a:r>
              <a:rPr lang="de-DE" sz="1000" dirty="0"/>
              <a:t>am </a:t>
            </a:r>
            <a:r>
              <a:rPr lang="de-DE" sz="1000" dirty="0" smtClean="0"/>
              <a:t>Kühler</a:t>
            </a:r>
            <a:r>
              <a:rPr lang="de-DE" sz="1000" dirty="0"/>
              <a:t>. </a:t>
            </a:r>
            <a:endParaRPr lang="de-DE" sz="1000" dirty="0" smtClean="0"/>
          </a:p>
          <a:p>
            <a:pPr>
              <a:lnSpc>
                <a:spcPct val="107000"/>
              </a:lnSpc>
            </a:pPr>
            <a:r>
              <a:rPr lang="de-DE" sz="1000" dirty="0" smtClean="0"/>
              <a:t>Kühlflüssigkeitstemperatur </a:t>
            </a:r>
            <a:r>
              <a:rPr lang="de-DE" sz="1000" dirty="0"/>
              <a:t>steigt und </a:t>
            </a:r>
            <a:endParaRPr lang="de-DE" sz="1000" dirty="0" smtClean="0"/>
          </a:p>
          <a:p>
            <a:pPr>
              <a:lnSpc>
                <a:spcPct val="107000"/>
              </a:lnSpc>
            </a:pPr>
            <a:r>
              <a:rPr lang="de-DE" sz="1000" dirty="0" smtClean="0"/>
              <a:t>wird </a:t>
            </a:r>
            <a:r>
              <a:rPr lang="de-DE" sz="1000" dirty="0"/>
              <a:t>zu </a:t>
            </a:r>
            <a:r>
              <a:rPr lang="de-DE" sz="1000" dirty="0" smtClean="0"/>
              <a:t>hoch.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473058" y="1882854"/>
            <a:ext cx="775212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Verstopft</a:t>
            </a:r>
          </a:p>
          <a:p>
            <a:endParaRPr lang="de-DE" sz="1200" b="1" dirty="0"/>
          </a:p>
        </p:txBody>
      </p:sp>
      <p:sp>
        <p:nvSpPr>
          <p:cNvPr id="49" name="Textfeld 48"/>
          <p:cNvSpPr txBox="1"/>
          <p:nvPr/>
        </p:nvSpPr>
        <p:spPr>
          <a:xfrm>
            <a:off x="3044269" y="891509"/>
            <a:ext cx="689804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Undicht</a:t>
            </a:r>
          </a:p>
          <a:p>
            <a:endParaRPr lang="de-DE" sz="1200" b="1" dirty="0"/>
          </a:p>
        </p:txBody>
      </p:sp>
      <p:sp>
        <p:nvSpPr>
          <p:cNvPr id="53" name="Textfeld 52"/>
          <p:cNvSpPr txBox="1"/>
          <p:nvPr/>
        </p:nvSpPr>
        <p:spPr>
          <a:xfrm>
            <a:off x="448383" y="4656643"/>
            <a:ext cx="689804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Undicht</a:t>
            </a:r>
            <a:endParaRPr lang="de-DE" sz="1200" b="1" dirty="0"/>
          </a:p>
        </p:txBody>
      </p:sp>
      <p:sp>
        <p:nvSpPr>
          <p:cNvPr id="54" name="Textfeld 53"/>
          <p:cNvSpPr txBox="1"/>
          <p:nvPr/>
        </p:nvSpPr>
        <p:spPr>
          <a:xfrm>
            <a:off x="2243393" y="4656643"/>
            <a:ext cx="1794081" cy="47884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200" b="1" dirty="0"/>
              <a:t>Beschädigtes Pumpenrad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200" b="1" dirty="0"/>
              <a:t>oder </a:t>
            </a:r>
            <a:r>
              <a:rPr lang="de-DE" sz="1200" b="1" dirty="0" smtClean="0"/>
              <a:t>lose Welle</a:t>
            </a:r>
            <a:endParaRPr lang="de-DE" sz="1200" b="1" dirty="0"/>
          </a:p>
        </p:txBody>
      </p:sp>
      <p:sp>
        <p:nvSpPr>
          <p:cNvPr id="55" name="Textfeld 54"/>
          <p:cNvSpPr txBox="1"/>
          <p:nvPr/>
        </p:nvSpPr>
        <p:spPr>
          <a:xfrm>
            <a:off x="444010" y="5144212"/>
            <a:ext cx="1677309" cy="1574277"/>
          </a:xfrm>
          <a:prstGeom prst="rect">
            <a:avLst/>
          </a:pr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Kühlflüssigkeit entweicht.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Zu geringe Menge an Kühlflüssigkeit im System enthalten.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Wärmetransport ist nicht gewährleistet. Die verbliebene Flüssigkeit wird zu heiß bzw. Motor überhitzt.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2243393" y="5303384"/>
            <a:ext cx="1758110" cy="1406539"/>
          </a:xfrm>
          <a:prstGeom prst="rect">
            <a:avLst/>
          </a:pr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Durchflussmenge der Kühlflüssigkeit zu gering. Zu wenig Wärmeaufnahme im Motor und zu geringe Wärmeabgabe am Kühler.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Kühlflüssigkeitstemperatur steigt und wird zu </a:t>
            </a:r>
            <a:r>
              <a:rPr lang="de-DE" sz="1000" dirty="0" smtClean="0"/>
              <a:t>hoch.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100" dirty="0"/>
          </a:p>
        </p:txBody>
      </p:sp>
      <p:cxnSp>
        <p:nvCxnSpPr>
          <p:cNvPr id="60" name="Gekrümmter Verbinder 59"/>
          <p:cNvCxnSpPr/>
          <p:nvPr/>
        </p:nvCxnSpPr>
        <p:spPr>
          <a:xfrm rot="5400000" flipH="1" flipV="1">
            <a:off x="4436231" y="2418588"/>
            <a:ext cx="355090" cy="219993"/>
          </a:xfrm>
          <a:prstGeom prst="curvedConnector3">
            <a:avLst>
              <a:gd name="adj1" fmla="val 9905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krümmter Verbinder 62"/>
          <p:cNvCxnSpPr/>
          <p:nvPr/>
        </p:nvCxnSpPr>
        <p:spPr>
          <a:xfrm rot="16200000" flipV="1">
            <a:off x="3583504" y="2026425"/>
            <a:ext cx="659298" cy="651628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krümmter Verbinder 64"/>
          <p:cNvCxnSpPr/>
          <p:nvPr/>
        </p:nvCxnSpPr>
        <p:spPr>
          <a:xfrm rot="5400000">
            <a:off x="3410803" y="3634685"/>
            <a:ext cx="209394" cy="991526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krümmter Verbinder 76"/>
          <p:cNvCxnSpPr/>
          <p:nvPr/>
        </p:nvCxnSpPr>
        <p:spPr>
          <a:xfrm rot="16200000" flipH="1">
            <a:off x="4602622" y="3600707"/>
            <a:ext cx="233199" cy="1148525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krümmter Verbinder 90"/>
          <p:cNvCxnSpPr/>
          <p:nvPr/>
        </p:nvCxnSpPr>
        <p:spPr>
          <a:xfrm rot="5400000" flipH="1" flipV="1">
            <a:off x="2722936" y="1451364"/>
            <a:ext cx="458178" cy="295876"/>
          </a:xfrm>
          <a:prstGeom prst="curvedConnector3">
            <a:avLst>
              <a:gd name="adj1" fmla="val 50000"/>
            </a:avLst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Gekrümmter Verbinder 95"/>
          <p:cNvCxnSpPr/>
          <p:nvPr/>
        </p:nvCxnSpPr>
        <p:spPr>
          <a:xfrm rot="10800000" flipV="1">
            <a:off x="1393526" y="1882853"/>
            <a:ext cx="943582" cy="230831"/>
          </a:xfrm>
          <a:prstGeom prst="curvedConnector3">
            <a:avLst>
              <a:gd name="adj1" fmla="val 50000"/>
            </a:avLst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krümmter Verbinder 99"/>
          <p:cNvCxnSpPr/>
          <p:nvPr/>
        </p:nvCxnSpPr>
        <p:spPr>
          <a:xfrm rot="16200000" flipH="1">
            <a:off x="5290986" y="2685599"/>
            <a:ext cx="492308" cy="327876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krümmter Verbinder 102"/>
          <p:cNvCxnSpPr/>
          <p:nvPr/>
        </p:nvCxnSpPr>
        <p:spPr>
          <a:xfrm rot="5400000" flipH="1" flipV="1">
            <a:off x="4907444" y="1869701"/>
            <a:ext cx="381227" cy="253328"/>
          </a:xfrm>
          <a:prstGeom prst="curvedConnector2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krümmter Verbinder 109"/>
          <p:cNvCxnSpPr>
            <a:endCxn id="35" idx="1"/>
          </p:cNvCxnSpPr>
          <p:nvPr/>
        </p:nvCxnSpPr>
        <p:spPr>
          <a:xfrm rot="5400000" flipH="1" flipV="1">
            <a:off x="4214945" y="1142179"/>
            <a:ext cx="1606301" cy="374777"/>
          </a:xfrm>
          <a:prstGeom prst="curvedConnector2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krümmter Verbinder 111"/>
          <p:cNvCxnSpPr/>
          <p:nvPr/>
        </p:nvCxnSpPr>
        <p:spPr>
          <a:xfrm rot="16200000" flipH="1">
            <a:off x="5507628" y="4737194"/>
            <a:ext cx="1001769" cy="349549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Gekrümmter Verbinder 144"/>
          <p:cNvCxnSpPr/>
          <p:nvPr/>
        </p:nvCxnSpPr>
        <p:spPr>
          <a:xfrm rot="5400000" flipH="1" flipV="1">
            <a:off x="6718983" y="3187445"/>
            <a:ext cx="12700" cy="1715904"/>
          </a:xfrm>
          <a:prstGeom prst="curvedConnector3">
            <a:avLst>
              <a:gd name="adj1" fmla="val 180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Gekrümmter Verbinder 157"/>
          <p:cNvCxnSpPr/>
          <p:nvPr/>
        </p:nvCxnSpPr>
        <p:spPr>
          <a:xfrm rot="10800000" flipV="1">
            <a:off x="707680" y="3917179"/>
            <a:ext cx="1185486" cy="652595"/>
          </a:xfrm>
          <a:prstGeom prst="curvedConnector3">
            <a:avLst>
              <a:gd name="adj1" fmla="val 59182"/>
            </a:avLst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Gekrümmter Verbinder 159"/>
          <p:cNvCxnSpPr>
            <a:endCxn id="54" idx="1"/>
          </p:cNvCxnSpPr>
          <p:nvPr/>
        </p:nvCxnSpPr>
        <p:spPr>
          <a:xfrm rot="5400000">
            <a:off x="2160083" y="4524920"/>
            <a:ext cx="454458" cy="287838"/>
          </a:xfrm>
          <a:prstGeom prst="curvedConnector4">
            <a:avLst>
              <a:gd name="adj1" fmla="val 23658"/>
              <a:gd name="adj2" fmla="val 179420"/>
            </a:avLst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53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feld 30"/>
          <p:cNvSpPr txBox="1"/>
          <p:nvPr/>
        </p:nvSpPr>
        <p:spPr>
          <a:xfrm>
            <a:off x="2446720" y="1865291"/>
            <a:ext cx="1010610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Leitung</a:t>
            </a:r>
          </a:p>
        </p:txBody>
      </p:sp>
      <p:pic>
        <p:nvPicPr>
          <p:cNvPr id="42" name="Grafik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981" y="4360941"/>
            <a:ext cx="2085248" cy="1172953"/>
          </a:xfrm>
          <a:prstGeom prst="rect">
            <a:avLst/>
          </a:prstGeom>
        </p:spPr>
      </p:pic>
      <p:sp>
        <p:nvSpPr>
          <p:cNvPr id="29" name="Textfeld 28"/>
          <p:cNvSpPr txBox="1"/>
          <p:nvPr/>
        </p:nvSpPr>
        <p:spPr>
          <a:xfrm>
            <a:off x="5348534" y="4077757"/>
            <a:ext cx="973329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Thermostat</a:t>
            </a:r>
          </a:p>
        </p:txBody>
      </p:sp>
      <p:pic>
        <p:nvPicPr>
          <p:cNvPr id="43" name="Grafik 4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573"/>
          <a:stretch/>
        </p:blipFill>
        <p:spPr>
          <a:xfrm>
            <a:off x="1017600" y="4084987"/>
            <a:ext cx="1046456" cy="1081507"/>
          </a:xfrm>
          <a:prstGeom prst="rect">
            <a:avLst/>
          </a:prstGeom>
        </p:spPr>
      </p:pic>
      <p:pic>
        <p:nvPicPr>
          <p:cNvPr id="41" name="Grafik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053" y="727769"/>
            <a:ext cx="1902486" cy="1070149"/>
          </a:xfrm>
          <a:prstGeom prst="rect">
            <a:avLst/>
          </a:prstGeom>
        </p:spPr>
      </p:pic>
      <p:sp>
        <p:nvSpPr>
          <p:cNvPr id="30" name="Textfeld 29"/>
          <p:cNvSpPr txBox="1"/>
          <p:nvPr/>
        </p:nvSpPr>
        <p:spPr>
          <a:xfrm>
            <a:off x="1899433" y="3863994"/>
            <a:ext cx="1263597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Kühlflüssigkeits-pumpe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4837887" y="2206483"/>
            <a:ext cx="1017536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Kühler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419062" y="2803255"/>
            <a:ext cx="1646714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Fehlerquellen</a:t>
            </a:r>
          </a:p>
          <a:p>
            <a:pPr algn="ctr"/>
            <a:r>
              <a:rPr lang="de-DE" sz="1200" dirty="0"/>
              <a:t>(Bauteile)</a:t>
            </a:r>
          </a:p>
          <a:p>
            <a:pPr algn="ctr"/>
            <a:r>
              <a:rPr lang="de-DE" sz="1200" b="1" dirty="0"/>
              <a:t>&amp;</a:t>
            </a:r>
          </a:p>
          <a:p>
            <a:pPr algn="ctr"/>
            <a:r>
              <a:rPr lang="de-DE" sz="1200" b="1" dirty="0"/>
              <a:t>Auswirkungen</a:t>
            </a:r>
          </a:p>
          <a:p>
            <a:pPr algn="ctr"/>
            <a:r>
              <a:rPr lang="de-DE" sz="1200" dirty="0"/>
              <a:t>auf das Kühlsystem</a:t>
            </a:r>
          </a:p>
          <a:p>
            <a:pPr algn="ctr"/>
            <a:endParaRPr lang="de-DE" sz="1200" dirty="0"/>
          </a:p>
        </p:txBody>
      </p:sp>
      <p:cxnSp>
        <p:nvCxnSpPr>
          <p:cNvPr id="4" name="Gerader Verbinder 3"/>
          <p:cNvCxnSpPr/>
          <p:nvPr/>
        </p:nvCxnSpPr>
        <p:spPr>
          <a:xfrm flipV="1">
            <a:off x="3220288" y="3952854"/>
            <a:ext cx="1975402" cy="2236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/>
          <p:cNvCxnSpPr/>
          <p:nvPr/>
        </p:nvCxnSpPr>
        <p:spPr>
          <a:xfrm flipV="1">
            <a:off x="3272469" y="2780890"/>
            <a:ext cx="1975402" cy="2236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/>
        </p:nvCxnSpPr>
        <p:spPr>
          <a:xfrm>
            <a:off x="5060806" y="2681888"/>
            <a:ext cx="4970" cy="136809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>
            <a:off x="3414092" y="2681888"/>
            <a:ext cx="4970" cy="136809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uppieren 17"/>
          <p:cNvGrpSpPr/>
          <p:nvPr/>
        </p:nvGrpSpPr>
        <p:grpSpPr>
          <a:xfrm>
            <a:off x="4839759" y="2192655"/>
            <a:ext cx="1157917" cy="387628"/>
            <a:chOff x="5615609" y="1808922"/>
            <a:chExt cx="1543889" cy="516837"/>
          </a:xfrm>
        </p:grpSpPr>
        <p:cxnSp>
          <p:nvCxnSpPr>
            <p:cNvPr id="9" name="Gerader Verbinder 8"/>
            <p:cNvCxnSpPr/>
            <p:nvPr/>
          </p:nvCxnSpPr>
          <p:spPr>
            <a:xfrm flipV="1">
              <a:off x="5615609" y="2192657"/>
              <a:ext cx="1543889" cy="23769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/>
            <p:cNvCxnSpPr/>
            <p:nvPr/>
          </p:nvCxnSpPr>
          <p:spPr>
            <a:xfrm>
              <a:off x="6987209" y="1808922"/>
              <a:ext cx="3314" cy="516837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ieren 21"/>
          <p:cNvGrpSpPr/>
          <p:nvPr/>
        </p:nvGrpSpPr>
        <p:grpSpPr>
          <a:xfrm>
            <a:off x="2440167" y="1870410"/>
            <a:ext cx="1157917" cy="387628"/>
            <a:chOff x="5615609" y="1808922"/>
            <a:chExt cx="1543889" cy="516837"/>
          </a:xfrm>
        </p:grpSpPr>
        <p:cxnSp>
          <p:nvCxnSpPr>
            <p:cNvPr id="23" name="Gerader Verbinder 22"/>
            <p:cNvCxnSpPr/>
            <p:nvPr/>
          </p:nvCxnSpPr>
          <p:spPr>
            <a:xfrm flipV="1">
              <a:off x="5615609" y="2192657"/>
              <a:ext cx="1543889" cy="23769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/>
            <p:cNvCxnSpPr/>
            <p:nvPr/>
          </p:nvCxnSpPr>
          <p:spPr>
            <a:xfrm>
              <a:off x="6987209" y="1808922"/>
              <a:ext cx="3314" cy="516837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Gerader Verbinder 25"/>
          <p:cNvCxnSpPr/>
          <p:nvPr/>
        </p:nvCxnSpPr>
        <p:spPr>
          <a:xfrm>
            <a:off x="5348707" y="4346497"/>
            <a:ext cx="1042393" cy="90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/>
          <p:cNvCxnSpPr/>
          <p:nvPr/>
        </p:nvCxnSpPr>
        <p:spPr>
          <a:xfrm>
            <a:off x="6296715" y="4084983"/>
            <a:ext cx="13694" cy="32822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feld 34"/>
          <p:cNvSpPr txBox="1"/>
          <p:nvPr/>
        </p:nvSpPr>
        <p:spPr>
          <a:xfrm>
            <a:off x="5205484" y="295583"/>
            <a:ext cx="76245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Innen</a:t>
            </a:r>
          </a:p>
          <a:p>
            <a:r>
              <a:rPr lang="de-DE" sz="1200" b="1" dirty="0"/>
              <a:t>verstopft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6153789" y="290751"/>
            <a:ext cx="2787926" cy="1169551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000" dirty="0"/>
              <a:t>Durchflussmenge der Kühlflüssigkeit durch den Kühler ist zu gering. Wärmeabgabe an die Umgebung zu gering.</a:t>
            </a:r>
          </a:p>
          <a:p>
            <a:r>
              <a:rPr lang="de-DE" sz="1000" dirty="0"/>
              <a:t>Dadurch kann zu wenig Wärme an die Umgebung abgegeben werden. </a:t>
            </a:r>
          </a:p>
          <a:p>
            <a:r>
              <a:rPr lang="de-DE" sz="1000" dirty="0"/>
              <a:t>Kühlflüssigkeitstemperatur steigt und wird zu </a:t>
            </a:r>
            <a:r>
              <a:rPr lang="de-DE" sz="1000" dirty="0" smtClean="0"/>
              <a:t>                   .          hoch.</a:t>
            </a:r>
            <a:endParaRPr lang="de-DE" sz="1000" dirty="0"/>
          </a:p>
        </p:txBody>
      </p:sp>
      <p:sp>
        <p:nvSpPr>
          <p:cNvPr id="37" name="Textfeld 36"/>
          <p:cNvSpPr txBox="1"/>
          <p:nvPr/>
        </p:nvSpPr>
        <p:spPr>
          <a:xfrm>
            <a:off x="6501200" y="4077757"/>
            <a:ext cx="2099806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bleibt permanent geschlossen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5348534" y="5507123"/>
            <a:ext cx="1879169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bleibt permanent geöffnet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6501200" y="4441610"/>
            <a:ext cx="2440515" cy="861774"/>
          </a:xfrm>
          <a:prstGeom prst="rect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000" dirty="0"/>
              <a:t>Kühlflüssigkeit zirkuliert nur im kleinen Kühlkreislauf. Überschüssige Wärme kann nicht zum Kühler transportiert und an die Umgebung abgeführt werden. Kühlflüssigkeitstemperatur steigt.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5340963" y="5848072"/>
            <a:ext cx="3600752" cy="707886"/>
          </a:xfrm>
          <a:prstGeom prst="rect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000" dirty="0"/>
              <a:t>Kühlflüssigkeit zirkuliert permanent über den großen Kühlkreislauf. Wärme wird über den Kühler an die Umgebung abgeführt. Betriebstemperatur des Motors wird nicht oder nur sehr langsam erreicht.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9" name="Gruppieren 18"/>
          <p:cNvGrpSpPr/>
          <p:nvPr/>
        </p:nvGrpSpPr>
        <p:grpSpPr>
          <a:xfrm>
            <a:off x="1958830" y="3811109"/>
            <a:ext cx="1308784" cy="655754"/>
            <a:chOff x="5580437" y="1744297"/>
            <a:chExt cx="1543889" cy="516837"/>
          </a:xfrm>
        </p:grpSpPr>
        <p:cxnSp>
          <p:nvCxnSpPr>
            <p:cNvPr id="20" name="Gerader Verbinder 19"/>
            <p:cNvCxnSpPr/>
            <p:nvPr/>
          </p:nvCxnSpPr>
          <p:spPr>
            <a:xfrm flipV="1">
              <a:off x="5580437" y="2151532"/>
              <a:ext cx="1543889" cy="23769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/>
            <p:cNvCxnSpPr/>
            <p:nvPr/>
          </p:nvCxnSpPr>
          <p:spPr>
            <a:xfrm>
              <a:off x="6987209" y="1744297"/>
              <a:ext cx="3314" cy="516837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feld 43"/>
          <p:cNvSpPr txBox="1"/>
          <p:nvPr/>
        </p:nvSpPr>
        <p:spPr>
          <a:xfrm>
            <a:off x="5284859" y="1573436"/>
            <a:ext cx="111359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1" dirty="0"/>
              <a:t>Außen </a:t>
            </a:r>
          </a:p>
          <a:p>
            <a:r>
              <a:rPr lang="de-DE" sz="1200" b="1" dirty="0" smtClean="0"/>
              <a:t>verschmutzt</a:t>
            </a:r>
            <a:endParaRPr lang="de-DE" sz="1200" b="1" dirty="0"/>
          </a:p>
        </p:txBody>
      </p:sp>
      <p:sp>
        <p:nvSpPr>
          <p:cNvPr id="45" name="Textfeld 44"/>
          <p:cNvSpPr txBox="1"/>
          <p:nvPr/>
        </p:nvSpPr>
        <p:spPr>
          <a:xfrm>
            <a:off x="5128869" y="3095607"/>
            <a:ext cx="103983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Steinschlag / </a:t>
            </a:r>
          </a:p>
          <a:p>
            <a:r>
              <a:rPr lang="de-DE" sz="1200" b="1" dirty="0"/>
              <a:t>Undichtigkeit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6420574" y="1593435"/>
            <a:ext cx="2521141" cy="75097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Verunreinigungen (Laub, Insekten, Staub</a:t>
            </a:r>
            <a:r>
              <a:rPr lang="de-DE" sz="1000" dirty="0" smtClean="0"/>
              <a:t>….) behindern </a:t>
            </a:r>
            <a:r>
              <a:rPr lang="de-DE" sz="1000" dirty="0"/>
              <a:t>den Luftdurchsatz am Kühler. Dadurch kann die überschüssige Wärme nicht an die Umgebung abgeführt werden.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6206920" y="2638179"/>
            <a:ext cx="2752730" cy="90832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Kühlflüssigkeit entweicht.  Zu geringe Menge an Kühlflüssigkeit im System enthalten.</a:t>
            </a:r>
          </a:p>
          <a:p>
            <a:pPr>
              <a:lnSpc>
                <a:spcPct val="107000"/>
              </a:lnSpc>
            </a:pPr>
            <a:r>
              <a:rPr lang="de-DE" sz="1000" dirty="0"/>
              <a:t>Wärmetransport ist nicht gewährleistet. Die verbliebene Flüssigkeit wird zu heiß bzw. Motor überhitzt.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494876" y="294539"/>
            <a:ext cx="2490881" cy="1080296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Kühlflüssigkeit entweicht.</a:t>
            </a:r>
          </a:p>
          <a:p>
            <a:pPr>
              <a:lnSpc>
                <a:spcPct val="107000"/>
              </a:lnSpc>
            </a:pPr>
            <a:r>
              <a:rPr lang="de-DE" sz="1000" dirty="0"/>
              <a:t>Zu geringe Menge an Kühlflüssigkeit im System enthalten. Wärmetransport ist nicht</a:t>
            </a:r>
          </a:p>
          <a:p>
            <a:pPr>
              <a:lnSpc>
                <a:spcPct val="107000"/>
              </a:lnSpc>
            </a:pPr>
            <a:r>
              <a:rPr lang="de-DE" sz="1000" dirty="0"/>
              <a:t>gewährleistet</a:t>
            </a:r>
            <a:r>
              <a:rPr lang="de-DE" sz="1000" dirty="0" smtClean="0"/>
              <a:t>.</a:t>
            </a:r>
          </a:p>
          <a:p>
            <a:pPr>
              <a:lnSpc>
                <a:spcPct val="107000"/>
              </a:lnSpc>
            </a:pPr>
            <a:r>
              <a:rPr lang="de-DE" sz="1000" dirty="0" smtClean="0"/>
              <a:t>Die </a:t>
            </a:r>
            <a:r>
              <a:rPr lang="de-DE" sz="1000" dirty="0"/>
              <a:t>verbliebene </a:t>
            </a:r>
            <a:r>
              <a:rPr lang="de-DE" sz="1000" dirty="0" smtClean="0"/>
              <a:t>Flüssigkeit </a:t>
            </a:r>
            <a:r>
              <a:rPr lang="de-DE" sz="1000" dirty="0"/>
              <a:t>wird zu heiß bzw. </a:t>
            </a:r>
          </a:p>
          <a:p>
            <a:pPr>
              <a:lnSpc>
                <a:spcPct val="107000"/>
              </a:lnSpc>
            </a:pPr>
            <a:r>
              <a:rPr lang="de-DE" sz="1000" dirty="0"/>
              <a:t>Motor überhitzt.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492329" y="2401176"/>
            <a:ext cx="2605514" cy="915635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Durchflussmenge der Kühlflüssigkeit </a:t>
            </a:r>
            <a:r>
              <a:rPr lang="de-DE" sz="1000" dirty="0" smtClean="0"/>
              <a:t>zu </a:t>
            </a:r>
            <a:r>
              <a:rPr lang="de-DE" sz="1000" dirty="0"/>
              <a:t>gering. </a:t>
            </a:r>
            <a:endParaRPr lang="de-DE" sz="1000" dirty="0" smtClean="0"/>
          </a:p>
          <a:p>
            <a:pPr>
              <a:lnSpc>
                <a:spcPct val="107000"/>
              </a:lnSpc>
            </a:pPr>
            <a:r>
              <a:rPr lang="de-DE" sz="1000" dirty="0" smtClean="0"/>
              <a:t>Zu </a:t>
            </a:r>
            <a:r>
              <a:rPr lang="de-DE" sz="1000" dirty="0"/>
              <a:t>wenig </a:t>
            </a:r>
            <a:r>
              <a:rPr lang="de-DE" sz="1000" dirty="0" smtClean="0"/>
              <a:t>Wärmeaufnahme im </a:t>
            </a:r>
            <a:r>
              <a:rPr lang="de-DE" sz="1000" dirty="0"/>
              <a:t>Motor und zu geringe </a:t>
            </a:r>
            <a:r>
              <a:rPr lang="de-DE" sz="1000" dirty="0" smtClean="0"/>
              <a:t>Wärmeabgabe </a:t>
            </a:r>
            <a:r>
              <a:rPr lang="de-DE" sz="1000" dirty="0"/>
              <a:t>am </a:t>
            </a:r>
            <a:r>
              <a:rPr lang="de-DE" sz="1000" dirty="0" smtClean="0"/>
              <a:t>Kühler</a:t>
            </a:r>
            <a:r>
              <a:rPr lang="de-DE" sz="1000" dirty="0"/>
              <a:t>. </a:t>
            </a:r>
            <a:endParaRPr lang="de-DE" sz="1000" dirty="0" smtClean="0"/>
          </a:p>
          <a:p>
            <a:pPr>
              <a:lnSpc>
                <a:spcPct val="107000"/>
              </a:lnSpc>
            </a:pPr>
            <a:r>
              <a:rPr lang="de-DE" sz="1000" dirty="0" smtClean="0"/>
              <a:t>Kühlflüssigkeitstemperatur </a:t>
            </a:r>
            <a:r>
              <a:rPr lang="de-DE" sz="1000" dirty="0"/>
              <a:t>steigt und </a:t>
            </a:r>
            <a:endParaRPr lang="de-DE" sz="1000" dirty="0" smtClean="0"/>
          </a:p>
          <a:p>
            <a:pPr>
              <a:lnSpc>
                <a:spcPct val="107000"/>
              </a:lnSpc>
            </a:pPr>
            <a:r>
              <a:rPr lang="de-DE" sz="1000" dirty="0" smtClean="0"/>
              <a:t>wird </a:t>
            </a:r>
            <a:r>
              <a:rPr lang="de-DE" sz="1000" dirty="0"/>
              <a:t>zu </a:t>
            </a:r>
            <a:r>
              <a:rPr lang="de-DE" sz="1000" dirty="0" smtClean="0"/>
              <a:t>hoch.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473058" y="1882854"/>
            <a:ext cx="775212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Verstopft</a:t>
            </a:r>
          </a:p>
          <a:p>
            <a:endParaRPr lang="de-DE" sz="1200" b="1" dirty="0"/>
          </a:p>
        </p:txBody>
      </p:sp>
      <p:sp>
        <p:nvSpPr>
          <p:cNvPr id="49" name="Textfeld 48"/>
          <p:cNvSpPr txBox="1"/>
          <p:nvPr/>
        </p:nvSpPr>
        <p:spPr>
          <a:xfrm>
            <a:off x="3044269" y="891509"/>
            <a:ext cx="689804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Undicht</a:t>
            </a:r>
          </a:p>
          <a:p>
            <a:endParaRPr lang="de-DE" sz="1200" b="1" dirty="0"/>
          </a:p>
        </p:txBody>
      </p:sp>
      <p:sp>
        <p:nvSpPr>
          <p:cNvPr id="53" name="Textfeld 52"/>
          <p:cNvSpPr txBox="1"/>
          <p:nvPr/>
        </p:nvSpPr>
        <p:spPr>
          <a:xfrm>
            <a:off x="448383" y="4656643"/>
            <a:ext cx="689804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Undicht</a:t>
            </a:r>
            <a:endParaRPr lang="de-DE" sz="1200" b="1" dirty="0"/>
          </a:p>
        </p:txBody>
      </p:sp>
      <p:sp>
        <p:nvSpPr>
          <p:cNvPr id="54" name="Textfeld 53"/>
          <p:cNvSpPr txBox="1"/>
          <p:nvPr/>
        </p:nvSpPr>
        <p:spPr>
          <a:xfrm>
            <a:off x="2243393" y="4656643"/>
            <a:ext cx="1794081" cy="47884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200" b="1" dirty="0"/>
              <a:t>Beschädigtes Pumpenrad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200" b="1" dirty="0"/>
              <a:t>oder </a:t>
            </a:r>
            <a:r>
              <a:rPr lang="de-DE" sz="1200" b="1" dirty="0" smtClean="0"/>
              <a:t>lose Welle</a:t>
            </a:r>
            <a:endParaRPr lang="de-DE" sz="1200" b="1" dirty="0"/>
          </a:p>
        </p:txBody>
      </p:sp>
      <p:sp>
        <p:nvSpPr>
          <p:cNvPr id="55" name="Textfeld 54"/>
          <p:cNvSpPr txBox="1"/>
          <p:nvPr/>
        </p:nvSpPr>
        <p:spPr>
          <a:xfrm>
            <a:off x="444010" y="5144212"/>
            <a:ext cx="1677309" cy="1574277"/>
          </a:xfrm>
          <a:prstGeom prst="rect">
            <a:avLst/>
          </a:pr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Kühlflüssigkeit entweicht.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Zu geringe Menge an Kühlflüssigkeit im System enthalten.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Wärmetransport ist nicht gewährleistet. Die verbliebene Flüssigkeit wird zu heiß bzw. Motor überhitzt.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2243393" y="5303384"/>
            <a:ext cx="1758110" cy="1406539"/>
          </a:xfrm>
          <a:prstGeom prst="rect">
            <a:avLst/>
          </a:pr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Durchflussmenge der Kühlflüssigkeit zu gering. Zu wenig Wärmeaufnahme im Motor und zu geringe Wärmeabgabe am Kühler.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Kühlflüssigkeitstemperatur steigt und wird zu </a:t>
            </a:r>
            <a:r>
              <a:rPr lang="de-DE" sz="1000" dirty="0" smtClean="0"/>
              <a:t>hoch.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100" dirty="0"/>
          </a:p>
        </p:txBody>
      </p:sp>
      <p:cxnSp>
        <p:nvCxnSpPr>
          <p:cNvPr id="60" name="Gekrümmter Verbinder 59"/>
          <p:cNvCxnSpPr/>
          <p:nvPr/>
        </p:nvCxnSpPr>
        <p:spPr>
          <a:xfrm rot="5400000" flipH="1" flipV="1">
            <a:off x="4436231" y="2418588"/>
            <a:ext cx="355090" cy="219993"/>
          </a:xfrm>
          <a:prstGeom prst="curvedConnector3">
            <a:avLst>
              <a:gd name="adj1" fmla="val 9905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krümmter Verbinder 62"/>
          <p:cNvCxnSpPr/>
          <p:nvPr/>
        </p:nvCxnSpPr>
        <p:spPr>
          <a:xfrm rot="16200000" flipV="1">
            <a:off x="3583504" y="2026425"/>
            <a:ext cx="659298" cy="651628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krümmter Verbinder 64"/>
          <p:cNvCxnSpPr/>
          <p:nvPr/>
        </p:nvCxnSpPr>
        <p:spPr>
          <a:xfrm rot="5400000">
            <a:off x="3410803" y="3634685"/>
            <a:ext cx="209394" cy="991526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krümmter Verbinder 76"/>
          <p:cNvCxnSpPr/>
          <p:nvPr/>
        </p:nvCxnSpPr>
        <p:spPr>
          <a:xfrm rot="16200000" flipH="1">
            <a:off x="4602622" y="3600707"/>
            <a:ext cx="233199" cy="1148525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krümmter Verbinder 90"/>
          <p:cNvCxnSpPr/>
          <p:nvPr/>
        </p:nvCxnSpPr>
        <p:spPr>
          <a:xfrm rot="5400000" flipH="1" flipV="1">
            <a:off x="2722936" y="1451364"/>
            <a:ext cx="458178" cy="295876"/>
          </a:xfrm>
          <a:prstGeom prst="curvedConnector3">
            <a:avLst>
              <a:gd name="adj1" fmla="val 50000"/>
            </a:avLst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Gekrümmter Verbinder 95"/>
          <p:cNvCxnSpPr/>
          <p:nvPr/>
        </p:nvCxnSpPr>
        <p:spPr>
          <a:xfrm rot="10800000" flipV="1">
            <a:off x="1393526" y="1882853"/>
            <a:ext cx="943582" cy="230831"/>
          </a:xfrm>
          <a:prstGeom prst="curvedConnector3">
            <a:avLst>
              <a:gd name="adj1" fmla="val 50000"/>
            </a:avLst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krümmter Verbinder 99"/>
          <p:cNvCxnSpPr/>
          <p:nvPr/>
        </p:nvCxnSpPr>
        <p:spPr>
          <a:xfrm rot="16200000" flipH="1">
            <a:off x="5290986" y="2685599"/>
            <a:ext cx="492308" cy="327876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krümmter Verbinder 102"/>
          <p:cNvCxnSpPr/>
          <p:nvPr/>
        </p:nvCxnSpPr>
        <p:spPr>
          <a:xfrm rot="5400000" flipH="1" flipV="1">
            <a:off x="4907444" y="1869701"/>
            <a:ext cx="381227" cy="253328"/>
          </a:xfrm>
          <a:prstGeom prst="curvedConnector2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krümmter Verbinder 109"/>
          <p:cNvCxnSpPr>
            <a:endCxn id="35" idx="1"/>
          </p:cNvCxnSpPr>
          <p:nvPr/>
        </p:nvCxnSpPr>
        <p:spPr>
          <a:xfrm rot="5400000" flipH="1" flipV="1">
            <a:off x="4214945" y="1142179"/>
            <a:ext cx="1606301" cy="374777"/>
          </a:xfrm>
          <a:prstGeom prst="curvedConnector2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krümmter Verbinder 111"/>
          <p:cNvCxnSpPr/>
          <p:nvPr/>
        </p:nvCxnSpPr>
        <p:spPr>
          <a:xfrm rot="16200000" flipH="1">
            <a:off x="5507628" y="4737194"/>
            <a:ext cx="1001769" cy="349549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Gekrümmter Verbinder 144"/>
          <p:cNvCxnSpPr/>
          <p:nvPr/>
        </p:nvCxnSpPr>
        <p:spPr>
          <a:xfrm rot="5400000" flipH="1" flipV="1">
            <a:off x="6718983" y="3187445"/>
            <a:ext cx="12700" cy="1715904"/>
          </a:xfrm>
          <a:prstGeom prst="curvedConnector3">
            <a:avLst>
              <a:gd name="adj1" fmla="val 180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Gekrümmter Verbinder 157"/>
          <p:cNvCxnSpPr/>
          <p:nvPr/>
        </p:nvCxnSpPr>
        <p:spPr>
          <a:xfrm rot="10800000" flipV="1">
            <a:off x="707680" y="3917179"/>
            <a:ext cx="1185486" cy="652595"/>
          </a:xfrm>
          <a:prstGeom prst="curvedConnector3">
            <a:avLst>
              <a:gd name="adj1" fmla="val 59182"/>
            </a:avLst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Gekrümmter Verbinder 159"/>
          <p:cNvCxnSpPr>
            <a:endCxn id="54" idx="1"/>
          </p:cNvCxnSpPr>
          <p:nvPr/>
        </p:nvCxnSpPr>
        <p:spPr>
          <a:xfrm rot="5400000">
            <a:off x="2160083" y="4524920"/>
            <a:ext cx="454458" cy="287838"/>
          </a:xfrm>
          <a:prstGeom prst="curvedConnector4">
            <a:avLst>
              <a:gd name="adj1" fmla="val 23658"/>
              <a:gd name="adj2" fmla="val 179420"/>
            </a:avLst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uppieren 9"/>
          <p:cNvGrpSpPr/>
          <p:nvPr/>
        </p:nvGrpSpPr>
        <p:grpSpPr>
          <a:xfrm>
            <a:off x="3298983" y="308499"/>
            <a:ext cx="583419" cy="385219"/>
            <a:chOff x="4503779" y="222094"/>
            <a:chExt cx="557027" cy="377062"/>
          </a:xfrm>
        </p:grpSpPr>
        <p:sp>
          <p:nvSpPr>
            <p:cNvPr id="7" name="Rechteckige Legende 6"/>
            <p:cNvSpPr/>
            <p:nvPr/>
          </p:nvSpPr>
          <p:spPr>
            <a:xfrm>
              <a:off x="4503779" y="222094"/>
              <a:ext cx="557027" cy="377062"/>
            </a:xfrm>
            <a:prstGeom prst="wedgeRectCallout">
              <a:avLst>
                <a:gd name="adj1" fmla="val -49382"/>
                <a:gd name="adj2" fmla="val 9940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" name="Textfeld 2"/>
            <p:cNvSpPr txBox="1"/>
            <p:nvPr/>
          </p:nvSpPr>
          <p:spPr>
            <a:xfrm>
              <a:off x="4601368" y="225526"/>
              <a:ext cx="4097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solidFill>
                    <a:srgbClr val="0070C0"/>
                  </a:solidFill>
                </a:rPr>
                <a:t>ja</a:t>
              </a:r>
              <a:endParaRPr lang="de-DE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9" name="Gruppieren 58"/>
          <p:cNvGrpSpPr/>
          <p:nvPr/>
        </p:nvGrpSpPr>
        <p:grpSpPr>
          <a:xfrm>
            <a:off x="1224281" y="1497634"/>
            <a:ext cx="583419" cy="385219"/>
            <a:chOff x="4503779" y="222094"/>
            <a:chExt cx="557027" cy="377062"/>
          </a:xfrm>
        </p:grpSpPr>
        <p:sp>
          <p:nvSpPr>
            <p:cNvPr id="61" name="Rechteckige Legende 60"/>
            <p:cNvSpPr/>
            <p:nvPr/>
          </p:nvSpPr>
          <p:spPr>
            <a:xfrm>
              <a:off x="4503779" y="222094"/>
              <a:ext cx="557027" cy="377062"/>
            </a:xfrm>
            <a:prstGeom prst="wedgeRectCallout">
              <a:avLst>
                <a:gd name="adj1" fmla="val -49382"/>
                <a:gd name="adj2" fmla="val 9940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2" name="Textfeld 61"/>
            <p:cNvSpPr txBox="1"/>
            <p:nvPr/>
          </p:nvSpPr>
          <p:spPr>
            <a:xfrm>
              <a:off x="4601368" y="225526"/>
              <a:ext cx="4097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solidFill>
                    <a:srgbClr val="0070C0"/>
                  </a:solidFill>
                </a:rPr>
                <a:t>ja</a:t>
              </a:r>
              <a:endParaRPr lang="de-DE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64" name="Gruppieren 63"/>
          <p:cNvGrpSpPr/>
          <p:nvPr/>
        </p:nvGrpSpPr>
        <p:grpSpPr>
          <a:xfrm>
            <a:off x="3968460" y="4366042"/>
            <a:ext cx="583419" cy="385219"/>
            <a:chOff x="4503779" y="222094"/>
            <a:chExt cx="557027" cy="377062"/>
          </a:xfrm>
        </p:grpSpPr>
        <p:sp>
          <p:nvSpPr>
            <p:cNvPr id="66" name="Rechteckige Legende 65"/>
            <p:cNvSpPr/>
            <p:nvPr/>
          </p:nvSpPr>
          <p:spPr>
            <a:xfrm>
              <a:off x="4503779" y="222094"/>
              <a:ext cx="557027" cy="377062"/>
            </a:xfrm>
            <a:prstGeom prst="wedgeRectCallout">
              <a:avLst>
                <a:gd name="adj1" fmla="val -49382"/>
                <a:gd name="adj2" fmla="val 9940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7" name="Textfeld 66"/>
            <p:cNvSpPr txBox="1"/>
            <p:nvPr/>
          </p:nvSpPr>
          <p:spPr>
            <a:xfrm>
              <a:off x="4601368" y="225526"/>
              <a:ext cx="4097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solidFill>
                    <a:srgbClr val="0070C0"/>
                  </a:solidFill>
                </a:rPr>
                <a:t>ja</a:t>
              </a:r>
              <a:endParaRPr lang="de-DE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68" name="Gruppieren 67"/>
          <p:cNvGrpSpPr/>
          <p:nvPr/>
        </p:nvGrpSpPr>
        <p:grpSpPr>
          <a:xfrm>
            <a:off x="533340" y="3964036"/>
            <a:ext cx="583419" cy="385219"/>
            <a:chOff x="4503779" y="222094"/>
            <a:chExt cx="557027" cy="377062"/>
          </a:xfrm>
        </p:grpSpPr>
        <p:sp>
          <p:nvSpPr>
            <p:cNvPr id="69" name="Rechteckige Legende 68"/>
            <p:cNvSpPr/>
            <p:nvPr/>
          </p:nvSpPr>
          <p:spPr>
            <a:xfrm>
              <a:off x="4503779" y="222094"/>
              <a:ext cx="557027" cy="377062"/>
            </a:xfrm>
            <a:prstGeom prst="wedgeRectCallout">
              <a:avLst>
                <a:gd name="adj1" fmla="val -49382"/>
                <a:gd name="adj2" fmla="val 9940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0" name="Textfeld 69"/>
            <p:cNvSpPr txBox="1"/>
            <p:nvPr/>
          </p:nvSpPr>
          <p:spPr>
            <a:xfrm>
              <a:off x="4601368" y="225526"/>
              <a:ext cx="4097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solidFill>
                    <a:srgbClr val="0070C0"/>
                  </a:solidFill>
                </a:rPr>
                <a:t>ja</a:t>
              </a:r>
              <a:endParaRPr lang="de-DE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71" name="Gruppieren 70"/>
          <p:cNvGrpSpPr/>
          <p:nvPr/>
        </p:nvGrpSpPr>
        <p:grpSpPr>
          <a:xfrm>
            <a:off x="8122774" y="3571424"/>
            <a:ext cx="583419" cy="385219"/>
            <a:chOff x="4503779" y="222094"/>
            <a:chExt cx="557027" cy="377062"/>
          </a:xfrm>
        </p:grpSpPr>
        <p:sp>
          <p:nvSpPr>
            <p:cNvPr id="72" name="Rechteckige Legende 71"/>
            <p:cNvSpPr/>
            <p:nvPr/>
          </p:nvSpPr>
          <p:spPr>
            <a:xfrm>
              <a:off x="4503779" y="222094"/>
              <a:ext cx="557027" cy="377062"/>
            </a:xfrm>
            <a:prstGeom prst="wedgeRectCallout">
              <a:avLst>
                <a:gd name="adj1" fmla="val -49382"/>
                <a:gd name="adj2" fmla="val 9940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3" name="Textfeld 72"/>
            <p:cNvSpPr txBox="1"/>
            <p:nvPr/>
          </p:nvSpPr>
          <p:spPr>
            <a:xfrm>
              <a:off x="4601368" y="225526"/>
              <a:ext cx="4097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solidFill>
                    <a:srgbClr val="0070C0"/>
                  </a:solidFill>
                </a:rPr>
                <a:t>ja</a:t>
              </a:r>
              <a:endParaRPr lang="de-DE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74" name="Gruppieren 73"/>
          <p:cNvGrpSpPr/>
          <p:nvPr/>
        </p:nvGrpSpPr>
        <p:grpSpPr>
          <a:xfrm>
            <a:off x="5683600" y="2596898"/>
            <a:ext cx="583419" cy="385219"/>
            <a:chOff x="4503779" y="222094"/>
            <a:chExt cx="557027" cy="377062"/>
          </a:xfrm>
        </p:grpSpPr>
        <p:sp>
          <p:nvSpPr>
            <p:cNvPr id="75" name="Rechteckige Legende 74"/>
            <p:cNvSpPr/>
            <p:nvPr/>
          </p:nvSpPr>
          <p:spPr>
            <a:xfrm>
              <a:off x="4503779" y="222094"/>
              <a:ext cx="557027" cy="377062"/>
            </a:xfrm>
            <a:prstGeom prst="wedgeRectCallout">
              <a:avLst>
                <a:gd name="adj1" fmla="val -49382"/>
                <a:gd name="adj2" fmla="val 9940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6" name="Textfeld 75"/>
            <p:cNvSpPr txBox="1"/>
            <p:nvPr/>
          </p:nvSpPr>
          <p:spPr>
            <a:xfrm>
              <a:off x="4601368" y="225526"/>
              <a:ext cx="4097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solidFill>
                    <a:srgbClr val="0070C0"/>
                  </a:solidFill>
                </a:rPr>
                <a:t>ja</a:t>
              </a:r>
              <a:endParaRPr lang="de-DE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78" name="Gruppieren 77"/>
          <p:cNvGrpSpPr/>
          <p:nvPr/>
        </p:nvGrpSpPr>
        <p:grpSpPr>
          <a:xfrm>
            <a:off x="5935413" y="1237148"/>
            <a:ext cx="583419" cy="385219"/>
            <a:chOff x="4503779" y="222094"/>
            <a:chExt cx="557027" cy="377062"/>
          </a:xfrm>
        </p:grpSpPr>
        <p:sp>
          <p:nvSpPr>
            <p:cNvPr id="79" name="Rechteckige Legende 78"/>
            <p:cNvSpPr/>
            <p:nvPr/>
          </p:nvSpPr>
          <p:spPr>
            <a:xfrm>
              <a:off x="4503779" y="222094"/>
              <a:ext cx="557027" cy="377062"/>
            </a:xfrm>
            <a:prstGeom prst="wedgeRectCallout">
              <a:avLst>
                <a:gd name="adj1" fmla="val -49382"/>
                <a:gd name="adj2" fmla="val 9940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0" name="Textfeld 79"/>
            <p:cNvSpPr txBox="1"/>
            <p:nvPr/>
          </p:nvSpPr>
          <p:spPr>
            <a:xfrm>
              <a:off x="4601368" y="225526"/>
              <a:ext cx="4097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solidFill>
                    <a:srgbClr val="0070C0"/>
                  </a:solidFill>
                </a:rPr>
                <a:t>ja</a:t>
              </a:r>
              <a:endParaRPr lang="de-DE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1" name="Gruppieren 80"/>
          <p:cNvGrpSpPr/>
          <p:nvPr/>
        </p:nvGrpSpPr>
        <p:grpSpPr>
          <a:xfrm>
            <a:off x="5838277" y="40523"/>
            <a:ext cx="583419" cy="267976"/>
            <a:chOff x="4503779" y="222094"/>
            <a:chExt cx="557027" cy="377062"/>
          </a:xfrm>
        </p:grpSpPr>
        <p:sp>
          <p:nvSpPr>
            <p:cNvPr id="82" name="Rechteckige Legende 81"/>
            <p:cNvSpPr/>
            <p:nvPr/>
          </p:nvSpPr>
          <p:spPr>
            <a:xfrm>
              <a:off x="4503779" y="222094"/>
              <a:ext cx="557027" cy="377062"/>
            </a:xfrm>
            <a:prstGeom prst="wedgeRectCallout">
              <a:avLst>
                <a:gd name="adj1" fmla="val -49382"/>
                <a:gd name="adj2" fmla="val 9940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200"/>
            </a:p>
          </p:txBody>
        </p:sp>
        <p:sp>
          <p:nvSpPr>
            <p:cNvPr id="83" name="Textfeld 82"/>
            <p:cNvSpPr txBox="1"/>
            <p:nvPr/>
          </p:nvSpPr>
          <p:spPr>
            <a:xfrm>
              <a:off x="4601368" y="225526"/>
              <a:ext cx="409782" cy="33856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70C0"/>
                  </a:solidFill>
                </a:rPr>
                <a:t>ja</a:t>
              </a:r>
              <a:endParaRPr lang="de-DE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4" name="Gruppieren 83"/>
          <p:cNvGrpSpPr/>
          <p:nvPr/>
        </p:nvGrpSpPr>
        <p:grpSpPr>
          <a:xfrm>
            <a:off x="7139343" y="5303384"/>
            <a:ext cx="1164228" cy="385219"/>
            <a:chOff x="4503779" y="222094"/>
            <a:chExt cx="557027" cy="377062"/>
          </a:xfrm>
        </p:grpSpPr>
        <p:sp>
          <p:nvSpPr>
            <p:cNvPr id="85" name="Rechteckige Legende 84"/>
            <p:cNvSpPr/>
            <p:nvPr/>
          </p:nvSpPr>
          <p:spPr>
            <a:xfrm>
              <a:off x="4503779" y="222094"/>
              <a:ext cx="557027" cy="377062"/>
            </a:xfrm>
            <a:prstGeom prst="wedgeRectCallout">
              <a:avLst>
                <a:gd name="adj1" fmla="val -49382"/>
                <a:gd name="adj2" fmla="val 9940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6" name="Textfeld 85"/>
            <p:cNvSpPr txBox="1"/>
            <p:nvPr/>
          </p:nvSpPr>
          <p:spPr>
            <a:xfrm>
              <a:off x="4601368" y="225526"/>
              <a:ext cx="409782" cy="36151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solidFill>
                    <a:srgbClr val="FF0000"/>
                  </a:solidFill>
                </a:rPr>
                <a:t>nein</a:t>
              </a:r>
              <a:endParaRPr lang="de-DE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412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574</Words>
  <Application>Microsoft Office PowerPoint</Application>
  <PresentationFormat>Bildschirmpräsentation (4:3)</PresentationFormat>
  <Paragraphs>97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 K</dc:creator>
  <cp:lastModifiedBy>S K</cp:lastModifiedBy>
  <cp:revision>21</cp:revision>
  <dcterms:created xsi:type="dcterms:W3CDTF">2021-01-05T14:31:13Z</dcterms:created>
  <dcterms:modified xsi:type="dcterms:W3CDTF">2021-02-03T18:46:37Z</dcterms:modified>
</cp:coreProperties>
</file>