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6" autoAdjust="0"/>
    <p:restoredTop sz="94660"/>
  </p:normalViewPr>
  <p:slideViewPr>
    <p:cSldViewPr snapToGrid="0">
      <p:cViewPr>
        <p:scale>
          <a:sx n="117" d="100"/>
          <a:sy n="117" d="100"/>
        </p:scale>
        <p:origin x="-126" y="-4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C066E9A-1182-42D6-8B61-2F88B6840B0C}" type="datetimeFigureOut">
              <a:rPr lang="de-DE" smtClean="0"/>
              <a:t>22.02.2021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DDF0CBD-7877-445B-B061-E60934AD6FB5}" type="slidenum">
              <a:rPr lang="de-DE" smtClean="0"/>
              <a:t>‹Nr.›</a:t>
            </a:fld>
            <a:endParaRPr lang="de-DE"/>
          </a:p>
        </p:txBody>
      </p:sp>
    </p:spTree>
    <p:extLst>
      <p:ext uri="{BB962C8B-B14F-4D97-AF65-F5344CB8AC3E}">
        <p14:creationId xmlns:p14="http://schemas.microsoft.com/office/powerpoint/2010/main" val="3022376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C066E9A-1182-42D6-8B61-2F88B6840B0C}" type="datetimeFigureOut">
              <a:rPr lang="de-DE" smtClean="0"/>
              <a:t>22.02.2021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DDF0CBD-7877-445B-B061-E60934AD6FB5}" type="slidenum">
              <a:rPr lang="de-DE" smtClean="0"/>
              <a:t>‹Nr.›</a:t>
            </a:fld>
            <a:endParaRPr lang="de-DE"/>
          </a:p>
        </p:txBody>
      </p:sp>
    </p:spTree>
    <p:extLst>
      <p:ext uri="{BB962C8B-B14F-4D97-AF65-F5344CB8AC3E}">
        <p14:creationId xmlns:p14="http://schemas.microsoft.com/office/powerpoint/2010/main" val="3039466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C066E9A-1182-42D6-8B61-2F88B6840B0C}" type="datetimeFigureOut">
              <a:rPr lang="de-DE" smtClean="0"/>
              <a:t>22.02.2021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DDF0CBD-7877-445B-B061-E60934AD6FB5}" type="slidenum">
              <a:rPr lang="de-DE" smtClean="0"/>
              <a:t>‹Nr.›</a:t>
            </a:fld>
            <a:endParaRPr lang="de-DE"/>
          </a:p>
        </p:txBody>
      </p:sp>
    </p:spTree>
    <p:extLst>
      <p:ext uri="{BB962C8B-B14F-4D97-AF65-F5344CB8AC3E}">
        <p14:creationId xmlns:p14="http://schemas.microsoft.com/office/powerpoint/2010/main" val="4115731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C066E9A-1182-42D6-8B61-2F88B6840B0C}" type="datetimeFigureOut">
              <a:rPr lang="de-DE" smtClean="0"/>
              <a:t>22.02.2021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DDF0CBD-7877-445B-B061-E60934AD6FB5}" type="slidenum">
              <a:rPr lang="de-DE" smtClean="0"/>
              <a:t>‹Nr.›</a:t>
            </a:fld>
            <a:endParaRPr lang="de-DE"/>
          </a:p>
        </p:txBody>
      </p:sp>
    </p:spTree>
    <p:extLst>
      <p:ext uri="{BB962C8B-B14F-4D97-AF65-F5344CB8AC3E}">
        <p14:creationId xmlns:p14="http://schemas.microsoft.com/office/powerpoint/2010/main" val="1169555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4C066E9A-1182-42D6-8B61-2F88B6840B0C}" type="datetimeFigureOut">
              <a:rPr lang="de-DE" smtClean="0"/>
              <a:t>22.02.2021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DDF0CBD-7877-445B-B061-E60934AD6FB5}" type="slidenum">
              <a:rPr lang="de-DE" smtClean="0"/>
              <a:t>‹Nr.›</a:t>
            </a:fld>
            <a:endParaRPr lang="de-DE"/>
          </a:p>
        </p:txBody>
      </p:sp>
    </p:spTree>
    <p:extLst>
      <p:ext uri="{BB962C8B-B14F-4D97-AF65-F5344CB8AC3E}">
        <p14:creationId xmlns:p14="http://schemas.microsoft.com/office/powerpoint/2010/main" val="211144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C066E9A-1182-42D6-8B61-2F88B6840B0C}" type="datetimeFigureOut">
              <a:rPr lang="de-DE" smtClean="0"/>
              <a:t>22.02.2021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DDF0CBD-7877-445B-B061-E60934AD6FB5}" type="slidenum">
              <a:rPr lang="de-DE" smtClean="0"/>
              <a:t>‹Nr.›</a:t>
            </a:fld>
            <a:endParaRPr lang="de-DE"/>
          </a:p>
        </p:txBody>
      </p:sp>
    </p:spTree>
    <p:extLst>
      <p:ext uri="{BB962C8B-B14F-4D97-AF65-F5344CB8AC3E}">
        <p14:creationId xmlns:p14="http://schemas.microsoft.com/office/powerpoint/2010/main" val="3211688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C066E9A-1182-42D6-8B61-2F88B6840B0C}" type="datetimeFigureOut">
              <a:rPr lang="de-DE" smtClean="0"/>
              <a:t>22.02.2021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DDF0CBD-7877-445B-B061-E60934AD6FB5}" type="slidenum">
              <a:rPr lang="de-DE" smtClean="0"/>
              <a:t>‹Nr.›</a:t>
            </a:fld>
            <a:endParaRPr lang="de-DE"/>
          </a:p>
        </p:txBody>
      </p:sp>
    </p:spTree>
    <p:extLst>
      <p:ext uri="{BB962C8B-B14F-4D97-AF65-F5344CB8AC3E}">
        <p14:creationId xmlns:p14="http://schemas.microsoft.com/office/powerpoint/2010/main" val="4254197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C066E9A-1182-42D6-8B61-2F88B6840B0C}" type="datetimeFigureOut">
              <a:rPr lang="de-DE" smtClean="0"/>
              <a:t>22.02.2021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DDF0CBD-7877-445B-B061-E60934AD6FB5}" type="slidenum">
              <a:rPr lang="de-DE" smtClean="0"/>
              <a:t>‹Nr.›</a:t>
            </a:fld>
            <a:endParaRPr lang="de-DE"/>
          </a:p>
        </p:txBody>
      </p:sp>
    </p:spTree>
    <p:extLst>
      <p:ext uri="{BB962C8B-B14F-4D97-AF65-F5344CB8AC3E}">
        <p14:creationId xmlns:p14="http://schemas.microsoft.com/office/powerpoint/2010/main" val="4176468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C066E9A-1182-42D6-8B61-2F88B6840B0C}" type="datetimeFigureOut">
              <a:rPr lang="de-DE" smtClean="0"/>
              <a:t>22.02.2021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DDF0CBD-7877-445B-B061-E60934AD6FB5}" type="slidenum">
              <a:rPr lang="de-DE" smtClean="0"/>
              <a:t>‹Nr.›</a:t>
            </a:fld>
            <a:endParaRPr lang="de-DE"/>
          </a:p>
        </p:txBody>
      </p:sp>
    </p:spTree>
    <p:extLst>
      <p:ext uri="{BB962C8B-B14F-4D97-AF65-F5344CB8AC3E}">
        <p14:creationId xmlns:p14="http://schemas.microsoft.com/office/powerpoint/2010/main" val="2386513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C066E9A-1182-42D6-8B61-2F88B6840B0C}" type="datetimeFigureOut">
              <a:rPr lang="de-DE" smtClean="0"/>
              <a:t>22.02.2021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DDF0CBD-7877-445B-B061-E60934AD6FB5}" type="slidenum">
              <a:rPr lang="de-DE" smtClean="0"/>
              <a:t>‹Nr.›</a:t>
            </a:fld>
            <a:endParaRPr lang="de-DE"/>
          </a:p>
        </p:txBody>
      </p:sp>
    </p:spTree>
    <p:extLst>
      <p:ext uri="{BB962C8B-B14F-4D97-AF65-F5344CB8AC3E}">
        <p14:creationId xmlns:p14="http://schemas.microsoft.com/office/powerpoint/2010/main" val="1874593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C066E9A-1182-42D6-8B61-2F88B6840B0C}" type="datetimeFigureOut">
              <a:rPr lang="de-DE" smtClean="0"/>
              <a:t>22.02.2021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DDF0CBD-7877-445B-B061-E60934AD6FB5}" type="slidenum">
              <a:rPr lang="de-DE" smtClean="0"/>
              <a:t>‹Nr.›</a:t>
            </a:fld>
            <a:endParaRPr lang="de-DE"/>
          </a:p>
        </p:txBody>
      </p:sp>
    </p:spTree>
    <p:extLst>
      <p:ext uri="{BB962C8B-B14F-4D97-AF65-F5344CB8AC3E}">
        <p14:creationId xmlns:p14="http://schemas.microsoft.com/office/powerpoint/2010/main" val="1228592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066E9A-1182-42D6-8B61-2F88B6840B0C}" type="datetimeFigureOut">
              <a:rPr lang="de-DE" smtClean="0"/>
              <a:t>22.02.2021</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DF0CBD-7877-445B-B061-E60934AD6FB5}" type="slidenum">
              <a:rPr lang="de-DE" smtClean="0"/>
              <a:t>‹Nr.›</a:t>
            </a:fld>
            <a:endParaRPr lang="de-DE"/>
          </a:p>
        </p:txBody>
      </p:sp>
    </p:spTree>
    <p:extLst>
      <p:ext uri="{BB962C8B-B14F-4D97-AF65-F5344CB8AC3E}">
        <p14:creationId xmlns:p14="http://schemas.microsoft.com/office/powerpoint/2010/main" val="3913664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993914" y="2097931"/>
            <a:ext cx="10326756" cy="1470025"/>
          </a:xfrm>
        </p:spPr>
        <p:txBody>
          <a:bodyPr>
            <a:normAutofit fontScale="90000"/>
          </a:bodyPr>
          <a:lstStyle/>
          <a:p>
            <a:pPr algn="ctr"/>
            <a:r>
              <a:rPr lang="de-DE" dirty="0" smtClean="0"/>
              <a:t>LT1: </a:t>
            </a:r>
            <a:br>
              <a:rPr lang="de-DE" dirty="0" smtClean="0"/>
            </a:br>
            <a:r>
              <a:rPr lang="de-DE" dirty="0" smtClean="0"/>
              <a:t>Fehler am hydraulischen Kühlsystem lokalisieren und beheben</a:t>
            </a:r>
            <a:endParaRPr lang="de-DE" dirty="0"/>
          </a:p>
        </p:txBody>
      </p:sp>
      <p:sp>
        <p:nvSpPr>
          <p:cNvPr id="3" name="Untertitel 2"/>
          <p:cNvSpPr>
            <a:spLocks noGrp="1"/>
          </p:cNvSpPr>
          <p:nvPr>
            <p:ph type="subTitle" idx="1"/>
          </p:nvPr>
        </p:nvSpPr>
        <p:spPr/>
        <p:txBody>
          <a:bodyPr/>
          <a:lstStyle/>
          <a:p>
            <a:r>
              <a:rPr lang="de-DE" dirty="0" smtClean="0"/>
              <a:t>R03.04.01.00</a:t>
            </a:r>
          </a:p>
          <a:p>
            <a:endParaRPr lang="de-DE" dirty="0" smtClean="0"/>
          </a:p>
          <a:p>
            <a:endParaRPr lang="de-DE" dirty="0"/>
          </a:p>
        </p:txBody>
      </p:sp>
      <p:sp>
        <p:nvSpPr>
          <p:cNvPr id="4" name="Fußzeilenplatzhalter 3"/>
          <p:cNvSpPr>
            <a:spLocks noGrp="1"/>
          </p:cNvSpPr>
          <p:nvPr>
            <p:ph type="ftr" sz="quarter" idx="4294967295"/>
          </p:nvPr>
        </p:nvSpPr>
        <p:spPr/>
        <p:txBody>
          <a:bodyPr/>
          <a:lstStyle/>
          <a:p>
            <a:endParaRPr lang="de-DE" dirty="0" smtClean="0"/>
          </a:p>
        </p:txBody>
      </p:sp>
      <p:sp>
        <p:nvSpPr>
          <p:cNvPr id="5" name="Datumsplatzhalter 4"/>
          <p:cNvSpPr>
            <a:spLocks noGrp="1"/>
          </p:cNvSpPr>
          <p:nvPr>
            <p:ph type="dt" sz="half" idx="4294967295"/>
          </p:nvPr>
        </p:nvSpPr>
        <p:spPr/>
        <p:txBody>
          <a:bodyPr/>
          <a:lstStyle/>
          <a:p>
            <a:endParaRPr lang="de-DE" dirty="0"/>
          </a:p>
        </p:txBody>
      </p:sp>
    </p:spTree>
    <p:extLst>
      <p:ext uri="{BB962C8B-B14F-4D97-AF65-F5344CB8AC3E}">
        <p14:creationId xmlns:p14="http://schemas.microsoft.com/office/powerpoint/2010/main" val="11719735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768369" y="639312"/>
            <a:ext cx="4478799" cy="2246769"/>
          </a:xfrm>
          <a:prstGeom prst="rect">
            <a:avLst/>
          </a:prstGeom>
          <a:noFill/>
        </p:spPr>
        <p:txBody>
          <a:bodyPr wrap="square" rtlCol="0">
            <a:spAutoFit/>
          </a:bodyPr>
          <a:lstStyle/>
          <a:p>
            <a:r>
              <a:rPr lang="de-DE" sz="1400" u="sng" dirty="0">
                <a:latin typeface="Arial" panose="020B0604020202020204" pitchFamily="34" charset="0"/>
                <a:cs typeface="Arial" panose="020B0604020202020204" pitchFamily="34" charset="0"/>
              </a:rPr>
              <a:t>BSP4:</a:t>
            </a:r>
          </a:p>
          <a:p>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 Temperatur vor dem Thermostat	</a:t>
            </a:r>
            <a:r>
              <a:rPr lang="de-DE" sz="1400" dirty="0" smtClean="0">
                <a:latin typeface="Arial" panose="020B0604020202020204" pitchFamily="34" charset="0"/>
                <a:cs typeface="Arial" panose="020B0604020202020204" pitchFamily="34" charset="0"/>
              </a:rPr>
              <a:t>100°C</a:t>
            </a:r>
            <a:endParaRPr lang="de-DE" sz="1400" dirty="0">
              <a:latin typeface="Arial" panose="020B0604020202020204" pitchFamily="34" charset="0"/>
              <a:cs typeface="Arial" panose="020B0604020202020204" pitchFamily="34" charset="0"/>
            </a:endParaRP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nach dem Thermostat	</a:t>
            </a:r>
            <a:r>
              <a:rPr lang="de-DE" sz="1400" dirty="0" smtClean="0">
                <a:latin typeface="Arial" panose="020B0604020202020204" pitchFamily="34" charset="0"/>
                <a:cs typeface="Arial" panose="020B0604020202020204" pitchFamily="34" charset="0"/>
              </a:rPr>
              <a:t>100°C</a:t>
            </a:r>
            <a:endParaRPr lang="de-DE" sz="1400" dirty="0">
              <a:latin typeface="Arial" panose="020B0604020202020204" pitchFamily="34" charset="0"/>
              <a:cs typeface="Arial" panose="020B0604020202020204" pitchFamily="34" charset="0"/>
            </a:endParaRP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Kühlereingang		</a:t>
            </a:r>
            <a:r>
              <a:rPr lang="de-DE" sz="1400" dirty="0" smtClean="0">
                <a:latin typeface="Arial" panose="020B0604020202020204" pitchFamily="34" charset="0"/>
                <a:cs typeface="Arial" panose="020B0604020202020204" pitchFamily="34" charset="0"/>
              </a:rPr>
              <a:t>99°C</a:t>
            </a:r>
            <a:endParaRPr lang="de-DE" sz="1400" dirty="0">
              <a:latin typeface="Arial" panose="020B0604020202020204" pitchFamily="34" charset="0"/>
              <a:cs typeface="Arial" panose="020B0604020202020204" pitchFamily="34" charset="0"/>
            </a:endParaRP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 Ausgang	</a:t>
            </a:r>
            <a:r>
              <a:rPr lang="de-DE" sz="1400" dirty="0" smtClean="0">
                <a:latin typeface="Arial" panose="020B0604020202020204" pitchFamily="34" charset="0"/>
                <a:cs typeface="Arial" panose="020B0604020202020204" pitchFamily="34" charset="0"/>
              </a:rPr>
              <a:t>98°C</a:t>
            </a:r>
            <a:endParaRPr lang="de-DE" sz="1400" dirty="0">
              <a:latin typeface="Arial" panose="020B0604020202020204" pitchFamily="34" charset="0"/>
              <a:cs typeface="Arial" panose="020B0604020202020204" pitchFamily="34" charset="0"/>
            </a:endParaRPr>
          </a:p>
          <a:p>
            <a:endParaRPr lang="de-DE" sz="1400" dirty="0">
              <a:latin typeface="Arial" panose="020B0604020202020204" pitchFamily="34" charset="0"/>
              <a:cs typeface="Arial" panose="020B0604020202020204" pitchFamily="34" charset="0"/>
            </a:endParaRPr>
          </a:p>
        </p:txBody>
      </p:sp>
      <p:grpSp>
        <p:nvGrpSpPr>
          <p:cNvPr id="20" name="Gruppieren 19"/>
          <p:cNvGrpSpPr/>
          <p:nvPr/>
        </p:nvGrpSpPr>
        <p:grpSpPr>
          <a:xfrm>
            <a:off x="1703512" y="3483442"/>
            <a:ext cx="4608512" cy="2513020"/>
            <a:chOff x="683568" y="2197012"/>
            <a:chExt cx="7872593" cy="4326566"/>
          </a:xfrm>
        </p:grpSpPr>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2197012"/>
              <a:ext cx="7872593" cy="4104456"/>
            </a:xfrm>
            <a:prstGeom prst="rect">
              <a:avLst/>
            </a:prstGeom>
          </p:spPr>
        </p:pic>
        <p:sp>
          <p:nvSpPr>
            <p:cNvPr id="5" name="Rechteck 4"/>
            <p:cNvSpPr/>
            <p:nvPr/>
          </p:nvSpPr>
          <p:spPr>
            <a:xfrm>
              <a:off x="3257012" y="3470797"/>
              <a:ext cx="360040" cy="576064"/>
            </a:xfrm>
            <a:prstGeom prst="rect">
              <a:avLst/>
            </a:prstGeom>
            <a:solidFill>
              <a:schemeClr val="tx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6" name="Textfeld 5"/>
            <p:cNvSpPr txBox="1"/>
            <p:nvPr/>
          </p:nvSpPr>
          <p:spPr>
            <a:xfrm>
              <a:off x="4231977" y="2983688"/>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1</a:t>
              </a:r>
            </a:p>
          </p:txBody>
        </p:sp>
        <p:cxnSp>
          <p:nvCxnSpPr>
            <p:cNvPr id="8" name="Gerade Verbindung mit Pfeil 7"/>
            <p:cNvCxnSpPr/>
            <p:nvPr/>
          </p:nvCxnSpPr>
          <p:spPr>
            <a:xfrm flipH="1">
              <a:off x="3923928" y="3291465"/>
              <a:ext cx="308049" cy="3535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H="1">
              <a:off x="3574044" y="2963394"/>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a:off x="3278971" y="2622605"/>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3932835" y="2679982"/>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2</a:t>
              </a:r>
            </a:p>
          </p:txBody>
        </p:sp>
        <p:sp>
          <p:nvSpPr>
            <p:cNvPr id="16" name="Textfeld 15"/>
            <p:cNvSpPr txBox="1"/>
            <p:nvPr/>
          </p:nvSpPr>
          <p:spPr>
            <a:xfrm>
              <a:off x="3656864" y="2314829"/>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3</a:t>
              </a:r>
            </a:p>
          </p:txBody>
        </p:sp>
        <p:sp>
          <p:nvSpPr>
            <p:cNvPr id="17" name="Textfeld 16"/>
            <p:cNvSpPr txBox="1"/>
            <p:nvPr/>
          </p:nvSpPr>
          <p:spPr>
            <a:xfrm>
              <a:off x="3696576" y="5993691"/>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4</a:t>
              </a:r>
            </a:p>
          </p:txBody>
        </p:sp>
        <p:cxnSp>
          <p:nvCxnSpPr>
            <p:cNvPr id="18" name="Gerade Verbindung mit Pfeil 17"/>
            <p:cNvCxnSpPr>
              <a:stCxn id="17" idx="1"/>
            </p:cNvCxnSpPr>
            <p:nvPr/>
          </p:nvCxnSpPr>
          <p:spPr>
            <a:xfrm flipH="1" flipV="1">
              <a:off x="3310689" y="5781217"/>
              <a:ext cx="385886" cy="43236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Textfeld 18"/>
          <p:cNvSpPr txBox="1"/>
          <p:nvPr/>
        </p:nvSpPr>
        <p:spPr>
          <a:xfrm>
            <a:off x="6266450" y="404664"/>
            <a:ext cx="4624707" cy="2062103"/>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Beobachtung:</a:t>
            </a:r>
          </a:p>
          <a:p>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Die Temperatur ist </a:t>
            </a:r>
            <a:r>
              <a:rPr lang="de-DE" sz="1600" dirty="0" smtClean="0">
                <a:latin typeface="Arial" panose="020B0604020202020204" pitchFamily="34" charset="0"/>
                <a:cs typeface="Arial" panose="020B0604020202020204" pitchFamily="34" charset="0"/>
              </a:rPr>
              <a:t>vor </a:t>
            </a:r>
            <a:r>
              <a:rPr lang="de-DE" sz="1600" dirty="0" smtClean="0">
                <a:latin typeface="Arial" panose="020B0604020202020204" pitchFamily="34" charset="0"/>
                <a:cs typeface="Arial" panose="020B0604020202020204" pitchFamily="34" charset="0"/>
              </a:rPr>
              <a:t>und </a:t>
            </a:r>
            <a:r>
              <a:rPr lang="de-DE" sz="1600" dirty="0" smtClean="0">
                <a:latin typeface="Arial" panose="020B0604020202020204" pitchFamily="34" charset="0"/>
                <a:cs typeface="Arial" panose="020B0604020202020204" pitchFamily="34" charset="0"/>
              </a:rPr>
              <a:t>nach dem </a:t>
            </a:r>
            <a:r>
              <a:rPr lang="de-DE" sz="1600" dirty="0">
                <a:latin typeface="Arial" panose="020B0604020202020204" pitchFamily="34" charset="0"/>
                <a:cs typeface="Arial" panose="020B0604020202020204" pitchFamily="34" charset="0"/>
              </a:rPr>
              <a:t>Thermostat </a:t>
            </a:r>
            <a:r>
              <a:rPr lang="de-DE" sz="1600" dirty="0" smtClean="0">
                <a:latin typeface="Arial" panose="020B0604020202020204" pitchFamily="34" charset="0"/>
                <a:cs typeface="Arial" panose="020B0604020202020204" pitchFamily="34" charset="0"/>
              </a:rPr>
              <a:t>gleich hoch</a:t>
            </a:r>
            <a:r>
              <a:rPr lang="de-DE" sz="1600" dirty="0">
                <a:latin typeface="Arial" panose="020B0604020202020204" pitchFamily="34" charset="0"/>
                <a:cs typeface="Arial" panose="020B0604020202020204" pitchFamily="34" charset="0"/>
              </a:rPr>
              <a:t>. </a:t>
            </a:r>
            <a:r>
              <a:rPr lang="de-DE" sz="1600" dirty="0" smtClean="0">
                <a:latin typeface="Arial" panose="020B0604020202020204" pitchFamily="34" charset="0"/>
                <a:cs typeface="Arial" panose="020B0604020202020204" pitchFamily="34" charset="0"/>
              </a:rPr>
              <a:t>Das </a:t>
            </a:r>
            <a:r>
              <a:rPr lang="de-DE" sz="1600" dirty="0">
                <a:latin typeface="Arial" panose="020B0604020202020204" pitchFamily="34" charset="0"/>
                <a:cs typeface="Arial" panose="020B0604020202020204" pitchFamily="34" charset="0"/>
              </a:rPr>
              <a:t>Thermostat </a:t>
            </a:r>
            <a:r>
              <a:rPr lang="de-DE" sz="1600" dirty="0" smtClean="0">
                <a:latin typeface="Arial" panose="020B0604020202020204" pitchFamily="34" charset="0"/>
                <a:cs typeface="Arial" panose="020B0604020202020204" pitchFamily="34" charset="0"/>
              </a:rPr>
              <a:t>ist geöffnet. Die Temperatur am Kühlereingang ist nahezu identisch mit </a:t>
            </a:r>
            <a:r>
              <a:rPr lang="de-DE" sz="1600" dirty="0" smtClean="0">
                <a:latin typeface="Arial" panose="020B0604020202020204" pitchFamily="34" charset="0"/>
                <a:cs typeface="Arial" panose="020B0604020202020204" pitchFamily="34" charset="0"/>
              </a:rPr>
              <a:t>der </a:t>
            </a:r>
            <a:r>
              <a:rPr lang="de-DE" sz="1600" dirty="0" smtClean="0">
                <a:latin typeface="Arial" panose="020B0604020202020204" pitchFamily="34" charset="0"/>
                <a:cs typeface="Arial" panose="020B0604020202020204" pitchFamily="34" charset="0"/>
              </a:rPr>
              <a:t>am Kühlerausgang. Die Temperaturdifferenz liegt bei 1°C und ist deutlich geringer als der Sollwert (5°C – 7°C).</a:t>
            </a:r>
            <a:endParaRPr lang="de-DE" sz="1600" dirty="0">
              <a:latin typeface="Arial" panose="020B0604020202020204" pitchFamily="34" charset="0"/>
              <a:cs typeface="Arial" panose="020B0604020202020204" pitchFamily="34" charset="0"/>
            </a:endParaRPr>
          </a:p>
        </p:txBody>
      </p:sp>
      <p:sp>
        <p:nvSpPr>
          <p:cNvPr id="22" name="Textfeld 21"/>
          <p:cNvSpPr txBox="1"/>
          <p:nvPr/>
        </p:nvSpPr>
        <p:spPr>
          <a:xfrm>
            <a:off x="6279504" y="3845366"/>
            <a:ext cx="4191042" cy="1815882"/>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Auswirkung auf Kühlsystem:</a:t>
            </a:r>
          </a:p>
          <a:p>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Durch den zu geringen Luftdurchsatz am Kühler kann die überschüssige Wärme nicht ausreichen an die Umgebung abgeführt werden. Die Betriebstemperatur steigt bis in den roten Bereich.</a:t>
            </a:r>
          </a:p>
        </p:txBody>
      </p:sp>
      <p:sp>
        <p:nvSpPr>
          <p:cNvPr id="23" name="Textfeld 22"/>
          <p:cNvSpPr txBox="1"/>
          <p:nvPr/>
        </p:nvSpPr>
        <p:spPr>
          <a:xfrm>
            <a:off x="6168008" y="2780929"/>
            <a:ext cx="4587594" cy="830997"/>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Diagnose:</a:t>
            </a:r>
            <a:r>
              <a:rPr lang="de-DE" sz="1600" i="1" dirty="0">
                <a:latin typeface="Arial" panose="020B0604020202020204" pitchFamily="34" charset="0"/>
                <a:cs typeface="Arial" panose="020B0604020202020204" pitchFamily="34" charset="0"/>
              </a:rPr>
              <a:t>  Luftdurchsatz am Kühler zu 	gering.</a:t>
            </a:r>
          </a:p>
          <a:p>
            <a:r>
              <a:rPr lang="de-DE" sz="1600" i="1" dirty="0">
                <a:latin typeface="Arial" panose="020B0604020202020204" pitchFamily="34" charset="0"/>
                <a:cs typeface="Arial" panose="020B0604020202020204" pitchFamily="34" charset="0"/>
              </a:rPr>
              <a:t>	  </a:t>
            </a:r>
            <a:r>
              <a:rPr lang="de-DE" sz="1600" dirty="0">
                <a:latin typeface="Arial" panose="020B0604020202020204" pitchFamily="34" charset="0"/>
                <a:cs typeface="Arial" panose="020B0604020202020204" pitchFamily="34" charset="0"/>
              </a:rPr>
              <a:t>Kühler außen verschmutzt oder </a:t>
            </a:r>
          </a:p>
          <a:p>
            <a:r>
              <a:rPr lang="de-DE" sz="1600" dirty="0">
                <a:latin typeface="Arial" panose="020B0604020202020204" pitchFamily="34" charset="0"/>
                <a:cs typeface="Arial" panose="020B0604020202020204" pitchFamily="34" charset="0"/>
              </a:rPr>
              <a:t>	  Lüfter schaltet nicht</a:t>
            </a:r>
          </a:p>
        </p:txBody>
      </p:sp>
      <p:sp>
        <p:nvSpPr>
          <p:cNvPr id="24" name="Textfeld 23"/>
          <p:cNvSpPr txBox="1"/>
          <p:nvPr/>
        </p:nvSpPr>
        <p:spPr>
          <a:xfrm>
            <a:off x="6318528" y="6021288"/>
            <a:ext cx="425446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Relevanz zum Ausgangsproblem</a:t>
            </a:r>
            <a:r>
              <a:rPr lang="de-DE" sz="1600" i="1" dirty="0">
                <a:latin typeface="Arial" panose="020B0604020202020204" pitchFamily="34" charset="0"/>
                <a:cs typeface="Arial" panose="020B0604020202020204" pitchFamily="34" charset="0"/>
              </a:rPr>
              <a:t>: </a:t>
            </a:r>
            <a:r>
              <a:rPr lang="de-DE" sz="1600" dirty="0">
                <a:latin typeface="Arial" panose="020B0604020202020204" pitchFamily="34" charset="0"/>
                <a:cs typeface="Arial" panose="020B0604020202020204" pitchFamily="34" charset="0"/>
              </a:rPr>
              <a:t>Ja </a:t>
            </a:r>
          </a:p>
        </p:txBody>
      </p:sp>
    </p:spTree>
    <p:extLst>
      <p:ext uri="{BB962C8B-B14F-4D97-AF65-F5344CB8AC3E}">
        <p14:creationId xmlns:p14="http://schemas.microsoft.com/office/powerpoint/2010/main" val="2927456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847528" y="522036"/>
            <a:ext cx="6656694" cy="1754326"/>
          </a:xfrm>
          <a:prstGeom prst="rect">
            <a:avLst/>
          </a:prstGeom>
          <a:noFill/>
        </p:spPr>
        <p:txBody>
          <a:bodyPr wrap="none" rtlCol="0">
            <a:spAutoFit/>
          </a:bodyPr>
          <a:lstStyle/>
          <a:p>
            <a:r>
              <a:rPr lang="de-DE" dirty="0">
                <a:latin typeface="Arial" panose="020B0604020202020204" pitchFamily="34" charset="0"/>
                <a:cs typeface="Arial" panose="020B0604020202020204" pitchFamily="34" charset="0"/>
              </a:rPr>
              <a:t>Um den Fehler im </a:t>
            </a:r>
            <a:r>
              <a:rPr lang="de-DE" dirty="0" smtClean="0">
                <a:latin typeface="Arial" panose="020B0604020202020204" pitchFamily="34" charset="0"/>
                <a:cs typeface="Arial" panose="020B0604020202020204" pitchFamily="34" charset="0"/>
              </a:rPr>
              <a:t>Kühlsystem </a:t>
            </a:r>
            <a:r>
              <a:rPr lang="de-DE" dirty="0">
                <a:latin typeface="Arial" panose="020B0604020202020204" pitchFamily="34" charset="0"/>
                <a:cs typeface="Arial" panose="020B0604020202020204" pitchFamily="34" charset="0"/>
              </a:rPr>
              <a:t>zu </a:t>
            </a:r>
            <a:r>
              <a:rPr lang="de-DE" dirty="0" smtClean="0">
                <a:latin typeface="Arial" panose="020B0604020202020204" pitchFamily="34" charset="0"/>
                <a:cs typeface="Arial" panose="020B0604020202020204" pitchFamily="34" charset="0"/>
              </a:rPr>
              <a:t>diagnostizieren</a:t>
            </a:r>
            <a:r>
              <a:rPr lang="de-DE" dirty="0">
                <a:latin typeface="Arial" panose="020B0604020202020204" pitchFamily="34" charset="0"/>
                <a:cs typeface="Arial" panose="020B0604020202020204" pitchFamily="34" charset="0"/>
              </a:rPr>
              <a:t>, </a:t>
            </a:r>
          </a:p>
          <a:p>
            <a:r>
              <a:rPr lang="de-DE" dirty="0">
                <a:latin typeface="Arial" panose="020B0604020202020204" pitchFamily="34" charset="0"/>
                <a:cs typeface="Arial" panose="020B0604020202020204" pitchFamily="34" charset="0"/>
              </a:rPr>
              <a:t>führen Sie eine Fehlersuche  (S. LS1.5) durch.</a:t>
            </a:r>
          </a:p>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Dazu werden bei laufendem Motor an verschiedenen Stellen </a:t>
            </a:r>
          </a:p>
          <a:p>
            <a:r>
              <a:rPr lang="de-DE" dirty="0">
                <a:latin typeface="Arial" panose="020B0604020202020204" pitchFamily="34" charset="0"/>
                <a:cs typeface="Arial" panose="020B0604020202020204" pitchFamily="34" charset="0"/>
              </a:rPr>
              <a:t>des Kühlsystems die Temperatur der Kühlflüssigkeit gemessen.</a:t>
            </a:r>
          </a:p>
          <a:p>
            <a:r>
              <a:rPr lang="de-DE" dirty="0">
                <a:latin typeface="Arial" panose="020B0604020202020204" pitchFamily="34" charset="0"/>
                <a:cs typeface="Arial" panose="020B0604020202020204" pitchFamily="34" charset="0"/>
              </a:rPr>
              <a:t>(s. Bild)</a:t>
            </a:r>
          </a:p>
        </p:txBody>
      </p:sp>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48329" y="453051"/>
            <a:ext cx="1280413" cy="784302"/>
          </a:xfrm>
          <a:prstGeom prst="rect">
            <a:avLst/>
          </a:prstGeom>
        </p:spPr>
      </p:pic>
      <p:grpSp>
        <p:nvGrpSpPr>
          <p:cNvPr id="20" name="Gruppieren 19"/>
          <p:cNvGrpSpPr/>
          <p:nvPr/>
        </p:nvGrpSpPr>
        <p:grpSpPr>
          <a:xfrm>
            <a:off x="1991544" y="2780928"/>
            <a:ext cx="5328592" cy="2964850"/>
            <a:chOff x="683568" y="2197012"/>
            <a:chExt cx="7872593" cy="4236460"/>
          </a:xfrm>
        </p:grpSpPr>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8" y="2197012"/>
              <a:ext cx="7872593" cy="4104456"/>
            </a:xfrm>
            <a:prstGeom prst="rect">
              <a:avLst/>
            </a:prstGeom>
          </p:spPr>
        </p:pic>
        <p:sp>
          <p:nvSpPr>
            <p:cNvPr id="5" name="Rechteck 4"/>
            <p:cNvSpPr/>
            <p:nvPr/>
          </p:nvSpPr>
          <p:spPr>
            <a:xfrm>
              <a:off x="3257012" y="3470797"/>
              <a:ext cx="360040" cy="576064"/>
            </a:xfrm>
            <a:prstGeom prst="rect">
              <a:avLst/>
            </a:prstGeom>
            <a:solidFill>
              <a:schemeClr val="tx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6" name="Textfeld 5"/>
            <p:cNvSpPr txBox="1"/>
            <p:nvPr/>
          </p:nvSpPr>
          <p:spPr>
            <a:xfrm>
              <a:off x="4231977" y="2983688"/>
              <a:ext cx="288031" cy="439781"/>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1</a:t>
              </a:r>
            </a:p>
          </p:txBody>
        </p:sp>
        <p:cxnSp>
          <p:nvCxnSpPr>
            <p:cNvPr id="8" name="Gerade Verbindung mit Pfeil 7"/>
            <p:cNvCxnSpPr/>
            <p:nvPr/>
          </p:nvCxnSpPr>
          <p:spPr>
            <a:xfrm flipH="1">
              <a:off x="3923928" y="3291465"/>
              <a:ext cx="308049" cy="3535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H="1">
              <a:off x="3574044" y="2963394"/>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a:off x="3278971" y="2622605"/>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3932835" y="2679982"/>
              <a:ext cx="288031" cy="439781"/>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2</a:t>
              </a:r>
            </a:p>
          </p:txBody>
        </p:sp>
        <p:sp>
          <p:nvSpPr>
            <p:cNvPr id="16" name="Textfeld 15"/>
            <p:cNvSpPr txBox="1"/>
            <p:nvPr/>
          </p:nvSpPr>
          <p:spPr>
            <a:xfrm>
              <a:off x="3656864" y="2314829"/>
              <a:ext cx="288031" cy="439781"/>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3</a:t>
              </a:r>
            </a:p>
          </p:txBody>
        </p:sp>
        <p:sp>
          <p:nvSpPr>
            <p:cNvPr id="17" name="Textfeld 16"/>
            <p:cNvSpPr txBox="1"/>
            <p:nvPr/>
          </p:nvSpPr>
          <p:spPr>
            <a:xfrm>
              <a:off x="3696575" y="5993691"/>
              <a:ext cx="288031" cy="439781"/>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4</a:t>
              </a:r>
            </a:p>
          </p:txBody>
        </p:sp>
        <p:cxnSp>
          <p:nvCxnSpPr>
            <p:cNvPr id="18" name="Gerade Verbindung mit Pfeil 17"/>
            <p:cNvCxnSpPr>
              <a:stCxn id="17" idx="1"/>
            </p:cNvCxnSpPr>
            <p:nvPr/>
          </p:nvCxnSpPr>
          <p:spPr>
            <a:xfrm flipH="1" flipV="1">
              <a:off x="3310689" y="5781217"/>
              <a:ext cx="385886" cy="43236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1" name="Textfeld 20"/>
          <p:cNvSpPr txBox="1"/>
          <p:nvPr/>
        </p:nvSpPr>
        <p:spPr>
          <a:xfrm>
            <a:off x="7478502" y="2505868"/>
            <a:ext cx="2703296" cy="3139321"/>
          </a:xfrm>
          <a:prstGeom prst="rect">
            <a:avLst/>
          </a:prstGeom>
          <a:noFill/>
        </p:spPr>
        <p:txBody>
          <a:bodyPr wrap="square" rtlCol="0">
            <a:spAutoFit/>
          </a:bodyPr>
          <a:lstStyle/>
          <a:p>
            <a:pPr marL="342900" indent="-342900">
              <a:buAutoNum type="arabicPlain"/>
            </a:pPr>
            <a:r>
              <a:rPr lang="de-DE" dirty="0">
                <a:latin typeface="Arial" panose="020B0604020202020204" pitchFamily="34" charset="0"/>
                <a:cs typeface="Arial" panose="020B0604020202020204" pitchFamily="34" charset="0"/>
              </a:rPr>
              <a:t>Temperatur vor dem Thermostat</a:t>
            </a:r>
          </a:p>
          <a:p>
            <a:pPr marL="342900" indent="-342900">
              <a:buAutoNum type="arabicPlain"/>
            </a:pPr>
            <a:endParaRPr lang="de-DE" dirty="0">
              <a:latin typeface="Arial" panose="020B0604020202020204" pitchFamily="34" charset="0"/>
              <a:cs typeface="Arial" panose="020B0604020202020204" pitchFamily="34" charset="0"/>
            </a:endParaRPr>
          </a:p>
          <a:p>
            <a:pPr marL="342900" indent="-342900">
              <a:buAutoNum type="arabicPlain"/>
            </a:pPr>
            <a:r>
              <a:rPr lang="de-DE" dirty="0">
                <a:latin typeface="Arial" panose="020B0604020202020204" pitchFamily="34" charset="0"/>
                <a:cs typeface="Arial" panose="020B0604020202020204" pitchFamily="34" charset="0"/>
              </a:rPr>
              <a:t>Temperatur nach dem Thermostat</a:t>
            </a:r>
          </a:p>
          <a:p>
            <a:pPr marL="342900" indent="-342900">
              <a:buAutoNum type="arabicPlain"/>
            </a:pPr>
            <a:endParaRPr lang="de-DE" dirty="0">
              <a:latin typeface="Arial" panose="020B0604020202020204" pitchFamily="34" charset="0"/>
              <a:cs typeface="Arial" panose="020B0604020202020204" pitchFamily="34" charset="0"/>
            </a:endParaRPr>
          </a:p>
          <a:p>
            <a:pPr marL="342900" indent="-342900">
              <a:buAutoNum type="arabicPlain"/>
            </a:pPr>
            <a:r>
              <a:rPr lang="de-DE" dirty="0">
                <a:latin typeface="Arial" panose="020B0604020202020204" pitchFamily="34" charset="0"/>
                <a:cs typeface="Arial" panose="020B0604020202020204" pitchFamily="34" charset="0"/>
              </a:rPr>
              <a:t>Temperatur am Kühlereingang</a:t>
            </a:r>
          </a:p>
          <a:p>
            <a:pPr marL="342900" indent="-342900">
              <a:buAutoNum type="arabicPlain"/>
            </a:pPr>
            <a:endParaRPr lang="de-DE" dirty="0">
              <a:latin typeface="Arial" panose="020B0604020202020204" pitchFamily="34" charset="0"/>
              <a:cs typeface="Arial" panose="020B0604020202020204" pitchFamily="34" charset="0"/>
            </a:endParaRPr>
          </a:p>
          <a:p>
            <a:pPr marL="342900" indent="-342900">
              <a:buAutoNum type="arabicPlain"/>
            </a:pPr>
            <a:r>
              <a:rPr lang="de-DE" dirty="0">
                <a:latin typeface="Arial" panose="020B0604020202020204" pitchFamily="34" charset="0"/>
                <a:cs typeface="Arial" panose="020B0604020202020204" pitchFamily="34" charset="0"/>
              </a:rPr>
              <a:t>Temperatur am Kühler Ausgang</a:t>
            </a:r>
          </a:p>
        </p:txBody>
      </p:sp>
    </p:spTree>
    <p:extLst>
      <p:ext uri="{BB962C8B-B14F-4D97-AF65-F5344CB8AC3E}">
        <p14:creationId xmlns:p14="http://schemas.microsoft.com/office/powerpoint/2010/main" val="32967045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833226" y="638217"/>
            <a:ext cx="5645277" cy="2646878"/>
          </a:xfrm>
          <a:prstGeom prst="rect">
            <a:avLst/>
          </a:prstGeom>
          <a:noFill/>
        </p:spPr>
        <p:txBody>
          <a:bodyPr wrap="square" rtlCol="0">
            <a:spAutoFit/>
          </a:bodyPr>
          <a:lstStyle/>
          <a:p>
            <a:r>
              <a:rPr lang="de-DE" u="sng" dirty="0">
                <a:latin typeface="Arial" panose="020B0604020202020204" pitchFamily="34" charset="0"/>
                <a:cs typeface="Arial" panose="020B0604020202020204" pitchFamily="34" charset="0"/>
              </a:rPr>
              <a:t>BSP1:</a:t>
            </a:r>
          </a:p>
          <a:p>
            <a:endParaRPr lang="de-DE" dirty="0">
              <a:latin typeface="Arial" panose="020B0604020202020204" pitchFamily="34" charset="0"/>
              <a:cs typeface="Arial" panose="020B0604020202020204" pitchFamily="34" charset="0"/>
            </a:endParaRPr>
          </a:p>
          <a:p>
            <a:pPr marL="342900" indent="-342900">
              <a:buAutoNum type="arabicPlain"/>
            </a:pPr>
            <a:r>
              <a:rPr lang="de-DE" sz="1600" dirty="0">
                <a:latin typeface="Arial" panose="020B0604020202020204" pitchFamily="34" charset="0"/>
                <a:cs typeface="Arial" panose="020B0604020202020204" pitchFamily="34" charset="0"/>
              </a:rPr>
              <a:t> Temperatur vor dem Thermostat	65°C</a:t>
            </a:r>
          </a:p>
          <a:p>
            <a:pPr marL="342900" indent="-342900">
              <a:buAutoNum type="arabicPlain"/>
            </a:pPr>
            <a:endParaRPr lang="de-DE" sz="1600" dirty="0">
              <a:latin typeface="Arial" panose="020B0604020202020204" pitchFamily="34" charset="0"/>
              <a:cs typeface="Arial" panose="020B0604020202020204" pitchFamily="34" charset="0"/>
            </a:endParaRPr>
          </a:p>
          <a:p>
            <a:pPr marL="342900" indent="-342900">
              <a:buAutoNum type="arabicPlain"/>
            </a:pPr>
            <a:r>
              <a:rPr lang="de-DE" sz="1600" dirty="0">
                <a:latin typeface="Arial" panose="020B0604020202020204" pitchFamily="34" charset="0"/>
                <a:cs typeface="Arial" panose="020B0604020202020204" pitchFamily="34" charset="0"/>
              </a:rPr>
              <a:t>Temperatur nach dem Thermostat	65°C</a:t>
            </a:r>
          </a:p>
          <a:p>
            <a:pPr marL="342900" indent="-342900">
              <a:buAutoNum type="arabicPlain"/>
            </a:pPr>
            <a:endParaRPr lang="de-DE" sz="1600" dirty="0">
              <a:latin typeface="Arial" panose="020B0604020202020204" pitchFamily="34" charset="0"/>
              <a:cs typeface="Arial" panose="020B0604020202020204" pitchFamily="34" charset="0"/>
            </a:endParaRPr>
          </a:p>
          <a:p>
            <a:pPr marL="342900" indent="-342900">
              <a:buAutoNum type="arabicPlain"/>
            </a:pPr>
            <a:r>
              <a:rPr lang="de-DE" sz="1600" dirty="0">
                <a:latin typeface="Arial" panose="020B0604020202020204" pitchFamily="34" charset="0"/>
                <a:cs typeface="Arial" panose="020B0604020202020204" pitchFamily="34" charset="0"/>
              </a:rPr>
              <a:t>Temperatur am Kühlereingang	64°C</a:t>
            </a:r>
          </a:p>
          <a:p>
            <a:pPr marL="342900" indent="-342900">
              <a:buAutoNum type="arabicPlain"/>
            </a:pPr>
            <a:endParaRPr lang="de-DE" sz="1600" dirty="0">
              <a:latin typeface="Arial" panose="020B0604020202020204" pitchFamily="34" charset="0"/>
              <a:cs typeface="Arial" panose="020B0604020202020204" pitchFamily="34" charset="0"/>
            </a:endParaRPr>
          </a:p>
          <a:p>
            <a:pPr marL="342900" indent="-342900">
              <a:buAutoNum type="arabicPlain"/>
            </a:pPr>
            <a:r>
              <a:rPr lang="de-DE" sz="1600" dirty="0">
                <a:latin typeface="Arial" panose="020B0604020202020204" pitchFamily="34" charset="0"/>
                <a:cs typeface="Arial" panose="020B0604020202020204" pitchFamily="34" charset="0"/>
              </a:rPr>
              <a:t>Temperatur am Kühler Ausgang	60°C</a:t>
            </a:r>
          </a:p>
          <a:p>
            <a:endParaRPr lang="de-DE" dirty="0">
              <a:latin typeface="Arial" panose="020B0604020202020204" pitchFamily="34" charset="0"/>
              <a:cs typeface="Arial" panose="020B0604020202020204" pitchFamily="34" charset="0"/>
            </a:endParaRPr>
          </a:p>
        </p:txBody>
      </p:sp>
      <p:grpSp>
        <p:nvGrpSpPr>
          <p:cNvPr id="20" name="Gruppieren 19"/>
          <p:cNvGrpSpPr/>
          <p:nvPr/>
        </p:nvGrpSpPr>
        <p:grpSpPr>
          <a:xfrm>
            <a:off x="1703512" y="3483442"/>
            <a:ext cx="4608512" cy="2513020"/>
            <a:chOff x="683568" y="2197012"/>
            <a:chExt cx="7872593" cy="4326566"/>
          </a:xfrm>
        </p:grpSpPr>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2197012"/>
              <a:ext cx="7872593" cy="4104456"/>
            </a:xfrm>
            <a:prstGeom prst="rect">
              <a:avLst/>
            </a:prstGeom>
          </p:spPr>
        </p:pic>
        <p:sp>
          <p:nvSpPr>
            <p:cNvPr id="5" name="Rechteck 4"/>
            <p:cNvSpPr/>
            <p:nvPr/>
          </p:nvSpPr>
          <p:spPr>
            <a:xfrm>
              <a:off x="3257012" y="3470797"/>
              <a:ext cx="360040" cy="576064"/>
            </a:xfrm>
            <a:prstGeom prst="rect">
              <a:avLst/>
            </a:prstGeom>
            <a:solidFill>
              <a:schemeClr val="tx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6" name="Textfeld 5"/>
            <p:cNvSpPr txBox="1"/>
            <p:nvPr/>
          </p:nvSpPr>
          <p:spPr>
            <a:xfrm>
              <a:off x="4231977" y="2983688"/>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1</a:t>
              </a:r>
            </a:p>
          </p:txBody>
        </p:sp>
        <p:cxnSp>
          <p:nvCxnSpPr>
            <p:cNvPr id="8" name="Gerade Verbindung mit Pfeil 7"/>
            <p:cNvCxnSpPr/>
            <p:nvPr/>
          </p:nvCxnSpPr>
          <p:spPr>
            <a:xfrm flipH="1">
              <a:off x="3923928" y="3291465"/>
              <a:ext cx="308049" cy="3535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H="1">
              <a:off x="3574044" y="2963394"/>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a:off x="3278971" y="2622605"/>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3932835" y="2679982"/>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2</a:t>
              </a:r>
            </a:p>
          </p:txBody>
        </p:sp>
        <p:sp>
          <p:nvSpPr>
            <p:cNvPr id="16" name="Textfeld 15"/>
            <p:cNvSpPr txBox="1"/>
            <p:nvPr/>
          </p:nvSpPr>
          <p:spPr>
            <a:xfrm>
              <a:off x="3656864" y="2314829"/>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3</a:t>
              </a:r>
            </a:p>
          </p:txBody>
        </p:sp>
        <p:sp>
          <p:nvSpPr>
            <p:cNvPr id="17" name="Textfeld 16"/>
            <p:cNvSpPr txBox="1"/>
            <p:nvPr/>
          </p:nvSpPr>
          <p:spPr>
            <a:xfrm>
              <a:off x="3696576" y="5993691"/>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4</a:t>
              </a:r>
            </a:p>
          </p:txBody>
        </p:sp>
        <p:cxnSp>
          <p:nvCxnSpPr>
            <p:cNvPr id="18" name="Gerade Verbindung mit Pfeil 17"/>
            <p:cNvCxnSpPr>
              <a:stCxn id="17" idx="1"/>
            </p:cNvCxnSpPr>
            <p:nvPr/>
          </p:nvCxnSpPr>
          <p:spPr>
            <a:xfrm flipH="1" flipV="1">
              <a:off x="3310689" y="5781217"/>
              <a:ext cx="385886" cy="43236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Textfeld 18"/>
          <p:cNvSpPr txBox="1"/>
          <p:nvPr/>
        </p:nvSpPr>
        <p:spPr>
          <a:xfrm>
            <a:off x="6467885" y="476673"/>
            <a:ext cx="3852569"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Beobachtung</a:t>
            </a:r>
            <a:r>
              <a:rPr lang="de-DE" sz="1600" i="1" u="sng" dirty="0" smtClean="0">
                <a:latin typeface="Arial" panose="020B0604020202020204" pitchFamily="34" charset="0"/>
                <a:cs typeface="Arial" panose="020B0604020202020204" pitchFamily="34" charset="0"/>
              </a:rPr>
              <a:t>:</a:t>
            </a:r>
            <a:endParaRPr lang="de-DE" sz="1600" dirty="0">
              <a:solidFill>
                <a:srgbClr val="FFFDE9"/>
              </a:solidFill>
              <a:latin typeface="Arial" panose="020B0604020202020204" pitchFamily="34" charset="0"/>
              <a:cs typeface="Arial" panose="020B0604020202020204" pitchFamily="34" charset="0"/>
            </a:endParaRPr>
          </a:p>
        </p:txBody>
      </p:sp>
      <p:sp>
        <p:nvSpPr>
          <p:cNvPr id="22" name="Textfeld 21"/>
          <p:cNvSpPr txBox="1"/>
          <p:nvPr/>
        </p:nvSpPr>
        <p:spPr>
          <a:xfrm>
            <a:off x="6476958" y="3573016"/>
            <a:ext cx="4191042" cy="584775"/>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Auswirkung auf Kühlsystem:</a:t>
            </a:r>
          </a:p>
          <a:p>
            <a:endParaRPr lang="de-DE" sz="1600" dirty="0">
              <a:latin typeface="Arial" panose="020B0604020202020204" pitchFamily="34" charset="0"/>
              <a:cs typeface="Arial" panose="020B0604020202020204" pitchFamily="34" charset="0"/>
            </a:endParaRPr>
          </a:p>
        </p:txBody>
      </p:sp>
      <p:sp>
        <p:nvSpPr>
          <p:cNvPr id="23" name="Textfeld 22"/>
          <p:cNvSpPr txBox="1"/>
          <p:nvPr/>
        </p:nvSpPr>
        <p:spPr>
          <a:xfrm>
            <a:off x="6476958" y="3140968"/>
            <a:ext cx="425446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Diagnose</a:t>
            </a:r>
            <a:r>
              <a:rPr lang="de-DE" sz="1600" i="1" u="sng" dirty="0" smtClean="0">
                <a:latin typeface="Arial" panose="020B0604020202020204" pitchFamily="34" charset="0"/>
                <a:cs typeface="Arial" panose="020B0604020202020204" pitchFamily="34" charset="0"/>
              </a:rPr>
              <a:t>:</a:t>
            </a:r>
            <a:endParaRPr lang="de-DE" sz="1600" dirty="0">
              <a:solidFill>
                <a:srgbClr val="FFFDE9"/>
              </a:solidFill>
              <a:latin typeface="Arial" panose="020B0604020202020204" pitchFamily="34" charset="0"/>
              <a:cs typeface="Arial" panose="020B0604020202020204" pitchFamily="34" charset="0"/>
            </a:endParaRPr>
          </a:p>
        </p:txBody>
      </p:sp>
      <p:sp>
        <p:nvSpPr>
          <p:cNvPr id="24" name="Textfeld 23"/>
          <p:cNvSpPr txBox="1"/>
          <p:nvPr/>
        </p:nvSpPr>
        <p:spPr>
          <a:xfrm>
            <a:off x="6494186" y="5914078"/>
            <a:ext cx="425446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Relevanz zum Ausgangsproblem</a:t>
            </a:r>
            <a:r>
              <a:rPr lang="de-DE" sz="1600" i="1" dirty="0" smtClean="0">
                <a:latin typeface="Arial" panose="020B0604020202020204" pitchFamily="34" charset="0"/>
                <a:cs typeface="Arial" panose="020B0604020202020204" pitchFamily="34" charset="0"/>
              </a:rPr>
              <a:t>:</a:t>
            </a:r>
            <a:endParaRPr lang="de-DE"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40858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833226" y="638217"/>
            <a:ext cx="5645277" cy="2646878"/>
          </a:xfrm>
          <a:prstGeom prst="rect">
            <a:avLst/>
          </a:prstGeom>
          <a:noFill/>
        </p:spPr>
        <p:txBody>
          <a:bodyPr wrap="square" rtlCol="0">
            <a:spAutoFit/>
          </a:bodyPr>
          <a:lstStyle/>
          <a:p>
            <a:r>
              <a:rPr lang="de-DE" u="sng" dirty="0">
                <a:latin typeface="Arial" panose="020B0604020202020204" pitchFamily="34" charset="0"/>
                <a:cs typeface="Arial" panose="020B0604020202020204" pitchFamily="34" charset="0"/>
              </a:rPr>
              <a:t>BSP1:</a:t>
            </a:r>
          </a:p>
          <a:p>
            <a:endParaRPr lang="de-DE" dirty="0">
              <a:latin typeface="Arial" panose="020B0604020202020204" pitchFamily="34" charset="0"/>
              <a:cs typeface="Arial" panose="020B0604020202020204" pitchFamily="34" charset="0"/>
            </a:endParaRPr>
          </a:p>
          <a:p>
            <a:pPr marL="342900" indent="-342900">
              <a:buAutoNum type="arabicPlain"/>
            </a:pPr>
            <a:r>
              <a:rPr lang="de-DE" sz="1600" dirty="0">
                <a:latin typeface="Arial" panose="020B0604020202020204" pitchFamily="34" charset="0"/>
                <a:cs typeface="Arial" panose="020B0604020202020204" pitchFamily="34" charset="0"/>
              </a:rPr>
              <a:t> Temperatur vor dem Thermostat	65°C</a:t>
            </a:r>
          </a:p>
          <a:p>
            <a:pPr marL="342900" indent="-342900">
              <a:buAutoNum type="arabicPlain"/>
            </a:pPr>
            <a:endParaRPr lang="de-DE" sz="1600" dirty="0">
              <a:latin typeface="Arial" panose="020B0604020202020204" pitchFamily="34" charset="0"/>
              <a:cs typeface="Arial" panose="020B0604020202020204" pitchFamily="34" charset="0"/>
            </a:endParaRPr>
          </a:p>
          <a:p>
            <a:pPr marL="342900" indent="-342900">
              <a:buAutoNum type="arabicPlain"/>
            </a:pPr>
            <a:r>
              <a:rPr lang="de-DE" sz="1600" dirty="0">
                <a:latin typeface="Arial" panose="020B0604020202020204" pitchFamily="34" charset="0"/>
                <a:cs typeface="Arial" panose="020B0604020202020204" pitchFamily="34" charset="0"/>
              </a:rPr>
              <a:t>Temperatur nach dem Thermostat	65°C</a:t>
            </a:r>
          </a:p>
          <a:p>
            <a:pPr marL="342900" indent="-342900">
              <a:buAutoNum type="arabicPlain"/>
            </a:pPr>
            <a:endParaRPr lang="de-DE" sz="1600" dirty="0">
              <a:latin typeface="Arial" panose="020B0604020202020204" pitchFamily="34" charset="0"/>
              <a:cs typeface="Arial" panose="020B0604020202020204" pitchFamily="34" charset="0"/>
            </a:endParaRPr>
          </a:p>
          <a:p>
            <a:pPr marL="342900" indent="-342900">
              <a:buAutoNum type="arabicPlain"/>
            </a:pPr>
            <a:r>
              <a:rPr lang="de-DE" sz="1600" dirty="0">
                <a:latin typeface="Arial" panose="020B0604020202020204" pitchFamily="34" charset="0"/>
                <a:cs typeface="Arial" panose="020B0604020202020204" pitchFamily="34" charset="0"/>
              </a:rPr>
              <a:t>Temperatur am Kühlereingang	64°C</a:t>
            </a:r>
          </a:p>
          <a:p>
            <a:pPr marL="342900" indent="-342900">
              <a:buAutoNum type="arabicPlain"/>
            </a:pPr>
            <a:endParaRPr lang="de-DE" sz="1600" dirty="0">
              <a:latin typeface="Arial" panose="020B0604020202020204" pitchFamily="34" charset="0"/>
              <a:cs typeface="Arial" panose="020B0604020202020204" pitchFamily="34" charset="0"/>
            </a:endParaRPr>
          </a:p>
          <a:p>
            <a:pPr marL="342900" indent="-342900">
              <a:buAutoNum type="arabicPlain"/>
            </a:pPr>
            <a:r>
              <a:rPr lang="de-DE" sz="1600" dirty="0">
                <a:latin typeface="Arial" panose="020B0604020202020204" pitchFamily="34" charset="0"/>
                <a:cs typeface="Arial" panose="020B0604020202020204" pitchFamily="34" charset="0"/>
              </a:rPr>
              <a:t>Temperatur am Kühler Ausgang	60°C</a:t>
            </a:r>
          </a:p>
          <a:p>
            <a:endParaRPr lang="de-DE" dirty="0">
              <a:latin typeface="Arial" panose="020B0604020202020204" pitchFamily="34" charset="0"/>
              <a:cs typeface="Arial" panose="020B0604020202020204" pitchFamily="34" charset="0"/>
            </a:endParaRPr>
          </a:p>
        </p:txBody>
      </p:sp>
      <p:grpSp>
        <p:nvGrpSpPr>
          <p:cNvPr id="20" name="Gruppieren 19"/>
          <p:cNvGrpSpPr/>
          <p:nvPr/>
        </p:nvGrpSpPr>
        <p:grpSpPr>
          <a:xfrm>
            <a:off x="1703512" y="3483442"/>
            <a:ext cx="4608512" cy="2513020"/>
            <a:chOff x="683568" y="2197012"/>
            <a:chExt cx="7872593" cy="4326566"/>
          </a:xfrm>
        </p:grpSpPr>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2197012"/>
              <a:ext cx="7872593" cy="4104456"/>
            </a:xfrm>
            <a:prstGeom prst="rect">
              <a:avLst/>
            </a:prstGeom>
          </p:spPr>
        </p:pic>
        <p:sp>
          <p:nvSpPr>
            <p:cNvPr id="5" name="Rechteck 4"/>
            <p:cNvSpPr/>
            <p:nvPr/>
          </p:nvSpPr>
          <p:spPr>
            <a:xfrm>
              <a:off x="3257012" y="3470797"/>
              <a:ext cx="360040" cy="576064"/>
            </a:xfrm>
            <a:prstGeom prst="rect">
              <a:avLst/>
            </a:prstGeom>
            <a:solidFill>
              <a:schemeClr val="tx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6" name="Textfeld 5"/>
            <p:cNvSpPr txBox="1"/>
            <p:nvPr/>
          </p:nvSpPr>
          <p:spPr>
            <a:xfrm>
              <a:off x="4231977" y="2983688"/>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1</a:t>
              </a:r>
            </a:p>
          </p:txBody>
        </p:sp>
        <p:cxnSp>
          <p:nvCxnSpPr>
            <p:cNvPr id="8" name="Gerade Verbindung mit Pfeil 7"/>
            <p:cNvCxnSpPr/>
            <p:nvPr/>
          </p:nvCxnSpPr>
          <p:spPr>
            <a:xfrm flipH="1">
              <a:off x="3923928" y="3291465"/>
              <a:ext cx="308049" cy="3535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H="1">
              <a:off x="3574044" y="2963394"/>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a:off x="3278971" y="2622605"/>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3932835" y="2679982"/>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2</a:t>
              </a:r>
            </a:p>
          </p:txBody>
        </p:sp>
        <p:sp>
          <p:nvSpPr>
            <p:cNvPr id="16" name="Textfeld 15"/>
            <p:cNvSpPr txBox="1"/>
            <p:nvPr/>
          </p:nvSpPr>
          <p:spPr>
            <a:xfrm>
              <a:off x="3656864" y="2314829"/>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3</a:t>
              </a:r>
            </a:p>
          </p:txBody>
        </p:sp>
        <p:sp>
          <p:nvSpPr>
            <p:cNvPr id="17" name="Textfeld 16"/>
            <p:cNvSpPr txBox="1"/>
            <p:nvPr/>
          </p:nvSpPr>
          <p:spPr>
            <a:xfrm>
              <a:off x="3696576" y="5993691"/>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4</a:t>
              </a:r>
            </a:p>
          </p:txBody>
        </p:sp>
        <p:cxnSp>
          <p:nvCxnSpPr>
            <p:cNvPr id="18" name="Gerade Verbindung mit Pfeil 17"/>
            <p:cNvCxnSpPr>
              <a:stCxn id="17" idx="1"/>
            </p:cNvCxnSpPr>
            <p:nvPr/>
          </p:nvCxnSpPr>
          <p:spPr>
            <a:xfrm flipH="1" flipV="1">
              <a:off x="3310689" y="5781217"/>
              <a:ext cx="385886" cy="43236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Textfeld 18"/>
          <p:cNvSpPr txBox="1"/>
          <p:nvPr/>
        </p:nvSpPr>
        <p:spPr>
          <a:xfrm>
            <a:off x="6467885" y="476673"/>
            <a:ext cx="3852569" cy="2554545"/>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Beobachtung:</a:t>
            </a:r>
          </a:p>
          <a:p>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Die Temperatur ist vor und nach dem Thermostat gleich hoch, d.h. Thermostat ist geöffnet. Bei einer Betriebstemperatur von 65°C ist das zu früh. </a:t>
            </a:r>
            <a:r>
              <a:rPr lang="de-DE" sz="1600" dirty="0">
                <a:latin typeface="Arial" panose="020B0604020202020204" pitchFamily="34" charset="0"/>
                <a:cs typeface="Arial" panose="020B0604020202020204" pitchFamily="34" charset="0"/>
                <a:sym typeface="Wingdings" panose="05000000000000000000" pitchFamily="2" charset="2"/>
              </a:rPr>
              <a:t> n</a:t>
            </a:r>
            <a:r>
              <a:rPr lang="de-DE" sz="1600" dirty="0" smtClean="0">
                <a:latin typeface="Arial" panose="020B0604020202020204" pitchFamily="34" charset="0"/>
                <a:cs typeface="Arial" panose="020B0604020202020204" pitchFamily="34" charset="0"/>
                <a:sym typeface="Wingdings" panose="05000000000000000000" pitchFamily="2" charset="2"/>
              </a:rPr>
              <a:t>. i. O</a:t>
            </a:r>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Im Kühler wird die Kühlflüssigkeit um 4°C abgekühlt.</a:t>
            </a:r>
          </a:p>
          <a:p>
            <a:r>
              <a:rPr lang="de-DE" sz="1600" dirty="0">
                <a:latin typeface="Arial" panose="020B0604020202020204" pitchFamily="34" charset="0"/>
                <a:cs typeface="Arial" panose="020B0604020202020204" pitchFamily="34" charset="0"/>
              </a:rPr>
              <a:t>Kühler und Luftdurchsatz i</a:t>
            </a:r>
            <a:r>
              <a:rPr lang="de-DE" sz="1600" dirty="0" smtClean="0">
                <a:latin typeface="Arial" panose="020B0604020202020204" pitchFamily="34" charset="0"/>
                <a:cs typeface="Arial" panose="020B0604020202020204" pitchFamily="34" charset="0"/>
              </a:rPr>
              <a:t>. O</a:t>
            </a:r>
            <a:r>
              <a:rPr lang="de-DE" sz="1600" dirty="0">
                <a:latin typeface="Arial" panose="020B0604020202020204" pitchFamily="34" charset="0"/>
                <a:cs typeface="Arial" panose="020B0604020202020204" pitchFamily="34" charset="0"/>
              </a:rPr>
              <a:t>.</a:t>
            </a:r>
          </a:p>
        </p:txBody>
      </p:sp>
      <p:sp>
        <p:nvSpPr>
          <p:cNvPr id="22" name="Textfeld 21"/>
          <p:cNvSpPr txBox="1"/>
          <p:nvPr/>
        </p:nvSpPr>
        <p:spPr>
          <a:xfrm>
            <a:off x="6476958" y="3573016"/>
            <a:ext cx="4191042" cy="230832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Auswirkung auf Kühlsystem:</a:t>
            </a:r>
          </a:p>
          <a:p>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Durch das permanent geöffnete Thermostat ist ständig der große Kühlkreislauf </a:t>
            </a:r>
            <a:r>
              <a:rPr lang="de-DE" sz="1600" dirty="0" smtClean="0">
                <a:latin typeface="Arial" panose="020B0604020202020204" pitchFamily="34" charset="0"/>
                <a:cs typeface="Arial" panose="020B0604020202020204" pitchFamily="34" charset="0"/>
              </a:rPr>
              <a:t>geschaltet.</a:t>
            </a:r>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Dies hat zur Folge, dass die Temperatur der Kühlflüssigkeit erst sehr spät oder eventuell gar nicht die geforderte Betriebstemperatur erreicht.</a:t>
            </a:r>
          </a:p>
        </p:txBody>
      </p:sp>
      <p:sp>
        <p:nvSpPr>
          <p:cNvPr id="23" name="Textfeld 22"/>
          <p:cNvSpPr txBox="1"/>
          <p:nvPr/>
        </p:nvSpPr>
        <p:spPr>
          <a:xfrm>
            <a:off x="6476958" y="3140968"/>
            <a:ext cx="425446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Diagnose:</a:t>
            </a:r>
            <a:r>
              <a:rPr lang="de-DE" sz="1600" i="1" dirty="0">
                <a:latin typeface="Arial" panose="020B0604020202020204" pitchFamily="34" charset="0"/>
                <a:cs typeface="Arial" panose="020B0604020202020204" pitchFamily="34" charset="0"/>
              </a:rPr>
              <a:t>  </a:t>
            </a:r>
            <a:r>
              <a:rPr lang="de-DE" sz="1600" dirty="0">
                <a:latin typeface="Arial" panose="020B0604020202020204" pitchFamily="34" charset="0"/>
                <a:cs typeface="Arial" panose="020B0604020202020204" pitchFamily="34" charset="0"/>
              </a:rPr>
              <a:t>Thermostat permanent geöffnet</a:t>
            </a:r>
          </a:p>
        </p:txBody>
      </p:sp>
      <p:sp>
        <p:nvSpPr>
          <p:cNvPr id="24" name="Textfeld 23"/>
          <p:cNvSpPr txBox="1"/>
          <p:nvPr/>
        </p:nvSpPr>
        <p:spPr>
          <a:xfrm>
            <a:off x="6494186" y="5914078"/>
            <a:ext cx="425446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Relevanz zum Ausgangsproblem</a:t>
            </a:r>
            <a:r>
              <a:rPr lang="de-DE" sz="1600" i="1" dirty="0">
                <a:latin typeface="Arial" panose="020B0604020202020204" pitchFamily="34" charset="0"/>
                <a:cs typeface="Arial" panose="020B0604020202020204" pitchFamily="34" charset="0"/>
              </a:rPr>
              <a:t>: </a:t>
            </a:r>
            <a:r>
              <a:rPr lang="de-DE" sz="1600" dirty="0">
                <a:latin typeface="Arial" panose="020B0604020202020204" pitchFamily="34" charset="0"/>
                <a:cs typeface="Arial" panose="020B0604020202020204" pitchFamily="34" charset="0"/>
              </a:rPr>
              <a:t>NEIN </a:t>
            </a:r>
          </a:p>
        </p:txBody>
      </p:sp>
    </p:spTree>
    <p:extLst>
      <p:ext uri="{BB962C8B-B14F-4D97-AF65-F5344CB8AC3E}">
        <p14:creationId xmlns:p14="http://schemas.microsoft.com/office/powerpoint/2010/main" val="28061925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768369" y="639312"/>
            <a:ext cx="4478799" cy="2246769"/>
          </a:xfrm>
          <a:prstGeom prst="rect">
            <a:avLst/>
          </a:prstGeom>
          <a:noFill/>
        </p:spPr>
        <p:txBody>
          <a:bodyPr wrap="square" rtlCol="0">
            <a:spAutoFit/>
          </a:bodyPr>
          <a:lstStyle/>
          <a:p>
            <a:r>
              <a:rPr lang="de-DE" sz="1400" u="sng" dirty="0">
                <a:latin typeface="Arial" panose="020B0604020202020204" pitchFamily="34" charset="0"/>
                <a:cs typeface="Arial" panose="020B0604020202020204" pitchFamily="34" charset="0"/>
              </a:rPr>
              <a:t>BSP2:</a:t>
            </a:r>
          </a:p>
          <a:p>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 Temperatur vor dem Thermostat	105°C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nach dem Thermostat	95°C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Kühlereingang		94°C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 Ausgang	94°C</a:t>
            </a:r>
          </a:p>
          <a:p>
            <a:endParaRPr lang="de-DE" sz="1400" dirty="0">
              <a:latin typeface="Arial" panose="020B0604020202020204" pitchFamily="34" charset="0"/>
              <a:cs typeface="Arial" panose="020B0604020202020204" pitchFamily="34" charset="0"/>
            </a:endParaRPr>
          </a:p>
        </p:txBody>
      </p:sp>
      <p:grpSp>
        <p:nvGrpSpPr>
          <p:cNvPr id="20" name="Gruppieren 19"/>
          <p:cNvGrpSpPr/>
          <p:nvPr/>
        </p:nvGrpSpPr>
        <p:grpSpPr>
          <a:xfrm>
            <a:off x="1703512" y="3483442"/>
            <a:ext cx="4608512" cy="2513020"/>
            <a:chOff x="683568" y="2197012"/>
            <a:chExt cx="7872593" cy="4326566"/>
          </a:xfrm>
        </p:grpSpPr>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2197012"/>
              <a:ext cx="7872593" cy="4104456"/>
            </a:xfrm>
            <a:prstGeom prst="rect">
              <a:avLst/>
            </a:prstGeom>
          </p:spPr>
        </p:pic>
        <p:sp>
          <p:nvSpPr>
            <p:cNvPr id="5" name="Rechteck 4"/>
            <p:cNvSpPr/>
            <p:nvPr/>
          </p:nvSpPr>
          <p:spPr>
            <a:xfrm>
              <a:off x="3257012" y="3470797"/>
              <a:ext cx="360040" cy="576064"/>
            </a:xfrm>
            <a:prstGeom prst="rect">
              <a:avLst/>
            </a:prstGeom>
            <a:solidFill>
              <a:schemeClr val="tx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6" name="Textfeld 5"/>
            <p:cNvSpPr txBox="1"/>
            <p:nvPr/>
          </p:nvSpPr>
          <p:spPr>
            <a:xfrm>
              <a:off x="4231977" y="2983688"/>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1</a:t>
              </a:r>
            </a:p>
          </p:txBody>
        </p:sp>
        <p:cxnSp>
          <p:nvCxnSpPr>
            <p:cNvPr id="8" name="Gerade Verbindung mit Pfeil 7"/>
            <p:cNvCxnSpPr/>
            <p:nvPr/>
          </p:nvCxnSpPr>
          <p:spPr>
            <a:xfrm flipH="1">
              <a:off x="3923928" y="3291465"/>
              <a:ext cx="308049" cy="3535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H="1">
              <a:off x="3574044" y="2963394"/>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a:off x="3278971" y="2622605"/>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3932835" y="2679982"/>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2</a:t>
              </a:r>
            </a:p>
          </p:txBody>
        </p:sp>
        <p:sp>
          <p:nvSpPr>
            <p:cNvPr id="16" name="Textfeld 15"/>
            <p:cNvSpPr txBox="1"/>
            <p:nvPr/>
          </p:nvSpPr>
          <p:spPr>
            <a:xfrm>
              <a:off x="3656864" y="2314829"/>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3</a:t>
              </a:r>
            </a:p>
          </p:txBody>
        </p:sp>
        <p:sp>
          <p:nvSpPr>
            <p:cNvPr id="17" name="Textfeld 16"/>
            <p:cNvSpPr txBox="1"/>
            <p:nvPr/>
          </p:nvSpPr>
          <p:spPr>
            <a:xfrm>
              <a:off x="3696576" y="5993691"/>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4</a:t>
              </a:r>
            </a:p>
          </p:txBody>
        </p:sp>
        <p:cxnSp>
          <p:nvCxnSpPr>
            <p:cNvPr id="18" name="Gerade Verbindung mit Pfeil 17"/>
            <p:cNvCxnSpPr>
              <a:stCxn id="17" idx="1"/>
            </p:cNvCxnSpPr>
            <p:nvPr/>
          </p:nvCxnSpPr>
          <p:spPr>
            <a:xfrm flipH="1" flipV="1">
              <a:off x="3310689" y="5781217"/>
              <a:ext cx="385886" cy="43236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Textfeld 18"/>
          <p:cNvSpPr txBox="1"/>
          <p:nvPr/>
        </p:nvSpPr>
        <p:spPr>
          <a:xfrm>
            <a:off x="6266451" y="404664"/>
            <a:ext cx="4020604" cy="584775"/>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Beobachtung:</a:t>
            </a:r>
          </a:p>
          <a:p>
            <a:endParaRPr lang="de-DE" sz="1600" dirty="0">
              <a:latin typeface="Arial" panose="020B0604020202020204" pitchFamily="34" charset="0"/>
              <a:cs typeface="Arial" panose="020B0604020202020204" pitchFamily="34" charset="0"/>
            </a:endParaRPr>
          </a:p>
        </p:txBody>
      </p:sp>
      <p:sp>
        <p:nvSpPr>
          <p:cNvPr id="22" name="Textfeld 21"/>
          <p:cNvSpPr txBox="1"/>
          <p:nvPr/>
        </p:nvSpPr>
        <p:spPr>
          <a:xfrm>
            <a:off x="6279504" y="3559128"/>
            <a:ext cx="4191042"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Auswirkung auf Kühlsystem</a:t>
            </a:r>
            <a:r>
              <a:rPr lang="de-DE" sz="1600" i="1" u="sng" dirty="0" smtClean="0">
                <a:latin typeface="Arial" panose="020B0604020202020204" pitchFamily="34" charset="0"/>
                <a:cs typeface="Arial" panose="020B0604020202020204" pitchFamily="34" charset="0"/>
              </a:rPr>
              <a:t>:</a:t>
            </a:r>
            <a:endParaRPr lang="de-DE" sz="1600" dirty="0">
              <a:solidFill>
                <a:srgbClr val="FFFDE9"/>
              </a:solidFill>
              <a:latin typeface="Arial" panose="020B0604020202020204" pitchFamily="34" charset="0"/>
              <a:cs typeface="Arial" panose="020B0604020202020204" pitchFamily="34" charset="0"/>
            </a:endParaRPr>
          </a:p>
        </p:txBody>
      </p:sp>
      <p:sp>
        <p:nvSpPr>
          <p:cNvPr id="23" name="Textfeld 22"/>
          <p:cNvSpPr txBox="1"/>
          <p:nvPr/>
        </p:nvSpPr>
        <p:spPr>
          <a:xfrm>
            <a:off x="6247167" y="3083211"/>
            <a:ext cx="458759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Diagnose</a:t>
            </a:r>
            <a:r>
              <a:rPr lang="de-DE" sz="1600" i="1" u="sng" dirty="0" smtClean="0">
                <a:latin typeface="Arial" panose="020B0604020202020204" pitchFamily="34" charset="0"/>
                <a:cs typeface="Arial" panose="020B0604020202020204" pitchFamily="34" charset="0"/>
              </a:rPr>
              <a:t>:</a:t>
            </a:r>
            <a:endParaRPr lang="de-DE" sz="1600" dirty="0">
              <a:solidFill>
                <a:srgbClr val="FFFDE9"/>
              </a:solidFill>
              <a:latin typeface="Arial" panose="020B0604020202020204" pitchFamily="34" charset="0"/>
              <a:cs typeface="Arial" panose="020B0604020202020204" pitchFamily="34" charset="0"/>
            </a:endParaRPr>
          </a:p>
        </p:txBody>
      </p:sp>
      <p:sp>
        <p:nvSpPr>
          <p:cNvPr id="24" name="Textfeld 23"/>
          <p:cNvSpPr txBox="1"/>
          <p:nvPr/>
        </p:nvSpPr>
        <p:spPr>
          <a:xfrm>
            <a:off x="6318528" y="5990307"/>
            <a:ext cx="425446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Relevanz zum Ausgangsproblem</a:t>
            </a:r>
            <a:r>
              <a:rPr lang="de-DE" sz="1600" i="1" dirty="0" smtClean="0">
                <a:latin typeface="Arial" panose="020B0604020202020204" pitchFamily="34" charset="0"/>
                <a:cs typeface="Arial" panose="020B0604020202020204" pitchFamily="34" charset="0"/>
              </a:rPr>
              <a:t>:</a:t>
            </a:r>
            <a:endParaRPr lang="de-DE"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70692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768369" y="639312"/>
            <a:ext cx="4478799" cy="2246769"/>
          </a:xfrm>
          <a:prstGeom prst="rect">
            <a:avLst/>
          </a:prstGeom>
          <a:noFill/>
        </p:spPr>
        <p:txBody>
          <a:bodyPr wrap="square" rtlCol="0">
            <a:spAutoFit/>
          </a:bodyPr>
          <a:lstStyle/>
          <a:p>
            <a:r>
              <a:rPr lang="de-DE" sz="1400" u="sng" dirty="0">
                <a:latin typeface="Arial" panose="020B0604020202020204" pitchFamily="34" charset="0"/>
                <a:cs typeface="Arial" panose="020B0604020202020204" pitchFamily="34" charset="0"/>
              </a:rPr>
              <a:t>BSP2:</a:t>
            </a:r>
          </a:p>
          <a:p>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 Temperatur vor dem Thermostat	105°C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nach dem Thermostat	95°C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Kühlereingang		94°C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 Ausgang	94°C</a:t>
            </a:r>
          </a:p>
          <a:p>
            <a:endParaRPr lang="de-DE" sz="1400" dirty="0">
              <a:latin typeface="Arial" panose="020B0604020202020204" pitchFamily="34" charset="0"/>
              <a:cs typeface="Arial" panose="020B0604020202020204" pitchFamily="34" charset="0"/>
            </a:endParaRPr>
          </a:p>
        </p:txBody>
      </p:sp>
      <p:grpSp>
        <p:nvGrpSpPr>
          <p:cNvPr id="20" name="Gruppieren 19"/>
          <p:cNvGrpSpPr/>
          <p:nvPr/>
        </p:nvGrpSpPr>
        <p:grpSpPr>
          <a:xfrm>
            <a:off x="1703512" y="3483442"/>
            <a:ext cx="4608512" cy="2513020"/>
            <a:chOff x="683568" y="2197012"/>
            <a:chExt cx="7872593" cy="4326566"/>
          </a:xfrm>
        </p:grpSpPr>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2197012"/>
              <a:ext cx="7872593" cy="4104456"/>
            </a:xfrm>
            <a:prstGeom prst="rect">
              <a:avLst/>
            </a:prstGeom>
          </p:spPr>
        </p:pic>
        <p:sp>
          <p:nvSpPr>
            <p:cNvPr id="5" name="Rechteck 4"/>
            <p:cNvSpPr/>
            <p:nvPr/>
          </p:nvSpPr>
          <p:spPr>
            <a:xfrm>
              <a:off x="3257012" y="3470797"/>
              <a:ext cx="360040" cy="576064"/>
            </a:xfrm>
            <a:prstGeom prst="rect">
              <a:avLst/>
            </a:prstGeom>
            <a:solidFill>
              <a:schemeClr val="tx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6" name="Textfeld 5"/>
            <p:cNvSpPr txBox="1"/>
            <p:nvPr/>
          </p:nvSpPr>
          <p:spPr>
            <a:xfrm>
              <a:off x="4231977" y="2983688"/>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1</a:t>
              </a:r>
            </a:p>
          </p:txBody>
        </p:sp>
        <p:cxnSp>
          <p:nvCxnSpPr>
            <p:cNvPr id="8" name="Gerade Verbindung mit Pfeil 7"/>
            <p:cNvCxnSpPr/>
            <p:nvPr/>
          </p:nvCxnSpPr>
          <p:spPr>
            <a:xfrm flipH="1">
              <a:off x="3923928" y="3291465"/>
              <a:ext cx="308049" cy="3535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H="1">
              <a:off x="3574044" y="2963394"/>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a:off x="3278971" y="2622605"/>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3932835" y="2679982"/>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2</a:t>
              </a:r>
            </a:p>
          </p:txBody>
        </p:sp>
        <p:sp>
          <p:nvSpPr>
            <p:cNvPr id="16" name="Textfeld 15"/>
            <p:cNvSpPr txBox="1"/>
            <p:nvPr/>
          </p:nvSpPr>
          <p:spPr>
            <a:xfrm>
              <a:off x="3656864" y="2314829"/>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3</a:t>
              </a:r>
            </a:p>
          </p:txBody>
        </p:sp>
        <p:sp>
          <p:nvSpPr>
            <p:cNvPr id="17" name="Textfeld 16"/>
            <p:cNvSpPr txBox="1"/>
            <p:nvPr/>
          </p:nvSpPr>
          <p:spPr>
            <a:xfrm>
              <a:off x="3696576" y="5993691"/>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4</a:t>
              </a:r>
            </a:p>
          </p:txBody>
        </p:sp>
        <p:cxnSp>
          <p:nvCxnSpPr>
            <p:cNvPr id="18" name="Gerade Verbindung mit Pfeil 17"/>
            <p:cNvCxnSpPr>
              <a:stCxn id="17" idx="1"/>
            </p:cNvCxnSpPr>
            <p:nvPr/>
          </p:nvCxnSpPr>
          <p:spPr>
            <a:xfrm flipH="1" flipV="1">
              <a:off x="3310689" y="5781217"/>
              <a:ext cx="385886" cy="43236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Textfeld 18"/>
          <p:cNvSpPr txBox="1"/>
          <p:nvPr/>
        </p:nvSpPr>
        <p:spPr>
          <a:xfrm>
            <a:off x="6266451" y="404664"/>
            <a:ext cx="4020604" cy="230832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Beobachtung:</a:t>
            </a:r>
          </a:p>
          <a:p>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Die Temperatur ist vor dem Thermostat sehr hoch. Der Thermostat müsste bei dieser Temperatur geöffnet sein. Nach dem Thermostat ist die Temperatur 10°C geringer. D.h., der Thermostat ist geschlossen. Bei einer Betriebstemperatur von 105°C ist das n</a:t>
            </a:r>
            <a:r>
              <a:rPr lang="de-DE" sz="1600" dirty="0" smtClean="0">
                <a:latin typeface="Arial" panose="020B0604020202020204" pitchFamily="34" charset="0"/>
                <a:cs typeface="Arial" panose="020B0604020202020204" pitchFamily="34" charset="0"/>
              </a:rPr>
              <a:t>. i. O</a:t>
            </a:r>
            <a:r>
              <a:rPr lang="de-DE" sz="1600" dirty="0">
                <a:latin typeface="Arial" panose="020B0604020202020204" pitchFamily="34" charset="0"/>
                <a:cs typeface="Arial" panose="020B0604020202020204" pitchFamily="34" charset="0"/>
              </a:rPr>
              <a:t>.</a:t>
            </a:r>
          </a:p>
        </p:txBody>
      </p:sp>
      <p:sp>
        <p:nvSpPr>
          <p:cNvPr id="22" name="Textfeld 21"/>
          <p:cNvSpPr txBox="1"/>
          <p:nvPr/>
        </p:nvSpPr>
        <p:spPr>
          <a:xfrm>
            <a:off x="6279504" y="3559128"/>
            <a:ext cx="4191042" cy="230832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Auswirkung auf Kühlsystem:</a:t>
            </a:r>
          </a:p>
          <a:p>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Durch das permanent geschlossene Thermostat ist nur der kleine Kühlkreislauf geschalten. Dies hat zur Folge, dass die Kühlflüssigkeit nicht zum Kühler strömen und dort die überschüssige Wärme abgeben kann. Die Betriebstemperatur steigt bis in den roten Bereich.</a:t>
            </a:r>
          </a:p>
        </p:txBody>
      </p:sp>
      <p:sp>
        <p:nvSpPr>
          <p:cNvPr id="23" name="Textfeld 22"/>
          <p:cNvSpPr txBox="1"/>
          <p:nvPr/>
        </p:nvSpPr>
        <p:spPr>
          <a:xfrm>
            <a:off x="6247167" y="3083211"/>
            <a:ext cx="458759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Diagnose:</a:t>
            </a:r>
            <a:r>
              <a:rPr lang="de-DE" sz="1600" i="1" dirty="0">
                <a:latin typeface="Arial" panose="020B0604020202020204" pitchFamily="34" charset="0"/>
                <a:cs typeface="Arial" panose="020B0604020202020204" pitchFamily="34" charset="0"/>
              </a:rPr>
              <a:t>  </a:t>
            </a:r>
            <a:r>
              <a:rPr lang="de-DE" sz="1600" dirty="0">
                <a:latin typeface="Arial" panose="020B0604020202020204" pitchFamily="34" charset="0"/>
                <a:cs typeface="Arial" panose="020B0604020202020204" pitchFamily="34" charset="0"/>
              </a:rPr>
              <a:t>Thermostat permanent geschlossen</a:t>
            </a:r>
          </a:p>
        </p:txBody>
      </p:sp>
      <p:sp>
        <p:nvSpPr>
          <p:cNvPr id="24" name="Textfeld 23"/>
          <p:cNvSpPr txBox="1"/>
          <p:nvPr/>
        </p:nvSpPr>
        <p:spPr>
          <a:xfrm>
            <a:off x="6318528" y="5990307"/>
            <a:ext cx="425446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Relevanz zum Ausgangsproblem</a:t>
            </a:r>
            <a:r>
              <a:rPr lang="de-DE" sz="1600" i="1" dirty="0">
                <a:latin typeface="Arial" panose="020B0604020202020204" pitchFamily="34" charset="0"/>
                <a:cs typeface="Arial" panose="020B0604020202020204" pitchFamily="34" charset="0"/>
              </a:rPr>
              <a:t>: </a:t>
            </a:r>
            <a:r>
              <a:rPr lang="de-DE" sz="1600" dirty="0">
                <a:latin typeface="Arial" panose="020B0604020202020204" pitchFamily="34" charset="0"/>
                <a:cs typeface="Arial" panose="020B0604020202020204" pitchFamily="34" charset="0"/>
              </a:rPr>
              <a:t>Ja </a:t>
            </a:r>
          </a:p>
        </p:txBody>
      </p:sp>
    </p:spTree>
    <p:extLst>
      <p:ext uri="{BB962C8B-B14F-4D97-AF65-F5344CB8AC3E}">
        <p14:creationId xmlns:p14="http://schemas.microsoft.com/office/powerpoint/2010/main" val="9983741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768369" y="639312"/>
            <a:ext cx="4478799" cy="2246769"/>
          </a:xfrm>
          <a:prstGeom prst="rect">
            <a:avLst/>
          </a:prstGeom>
          <a:noFill/>
        </p:spPr>
        <p:txBody>
          <a:bodyPr wrap="square" rtlCol="0">
            <a:spAutoFit/>
          </a:bodyPr>
          <a:lstStyle/>
          <a:p>
            <a:r>
              <a:rPr lang="de-DE" sz="1400" u="sng" dirty="0">
                <a:latin typeface="Arial" panose="020B0604020202020204" pitchFamily="34" charset="0"/>
                <a:cs typeface="Arial" panose="020B0604020202020204" pitchFamily="34" charset="0"/>
              </a:rPr>
              <a:t>BSP3</a:t>
            </a:r>
          </a:p>
          <a:p>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 Temperatur vor dem Thermostat	95°C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nach dem Thermostat	95°C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Kühlereingang		94°C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 Ausgang	80°C</a:t>
            </a:r>
          </a:p>
          <a:p>
            <a:endParaRPr lang="de-DE" sz="1400" dirty="0">
              <a:latin typeface="Arial" panose="020B0604020202020204" pitchFamily="34" charset="0"/>
              <a:cs typeface="Arial" panose="020B0604020202020204" pitchFamily="34" charset="0"/>
            </a:endParaRPr>
          </a:p>
        </p:txBody>
      </p:sp>
      <p:grpSp>
        <p:nvGrpSpPr>
          <p:cNvPr id="20" name="Gruppieren 19"/>
          <p:cNvGrpSpPr/>
          <p:nvPr/>
        </p:nvGrpSpPr>
        <p:grpSpPr>
          <a:xfrm>
            <a:off x="1703512" y="3483442"/>
            <a:ext cx="4608512" cy="2513020"/>
            <a:chOff x="683568" y="2197012"/>
            <a:chExt cx="7872593" cy="4326566"/>
          </a:xfrm>
        </p:grpSpPr>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2197012"/>
              <a:ext cx="7872593" cy="4104456"/>
            </a:xfrm>
            <a:prstGeom prst="rect">
              <a:avLst/>
            </a:prstGeom>
          </p:spPr>
        </p:pic>
        <p:sp>
          <p:nvSpPr>
            <p:cNvPr id="5" name="Rechteck 4"/>
            <p:cNvSpPr/>
            <p:nvPr/>
          </p:nvSpPr>
          <p:spPr>
            <a:xfrm>
              <a:off x="3257012" y="3470797"/>
              <a:ext cx="360040" cy="576064"/>
            </a:xfrm>
            <a:prstGeom prst="rect">
              <a:avLst/>
            </a:prstGeom>
            <a:solidFill>
              <a:schemeClr val="tx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6" name="Textfeld 5"/>
            <p:cNvSpPr txBox="1"/>
            <p:nvPr/>
          </p:nvSpPr>
          <p:spPr>
            <a:xfrm>
              <a:off x="4231977" y="2983688"/>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1</a:t>
              </a:r>
            </a:p>
          </p:txBody>
        </p:sp>
        <p:cxnSp>
          <p:nvCxnSpPr>
            <p:cNvPr id="8" name="Gerade Verbindung mit Pfeil 7"/>
            <p:cNvCxnSpPr/>
            <p:nvPr/>
          </p:nvCxnSpPr>
          <p:spPr>
            <a:xfrm flipH="1">
              <a:off x="3923928" y="3291465"/>
              <a:ext cx="308049" cy="3535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H="1">
              <a:off x="3574044" y="2963394"/>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a:off x="3278971" y="2622605"/>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3932835" y="2679982"/>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2</a:t>
              </a:r>
            </a:p>
          </p:txBody>
        </p:sp>
        <p:sp>
          <p:nvSpPr>
            <p:cNvPr id="16" name="Textfeld 15"/>
            <p:cNvSpPr txBox="1"/>
            <p:nvPr/>
          </p:nvSpPr>
          <p:spPr>
            <a:xfrm>
              <a:off x="3656864" y="2314829"/>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3</a:t>
              </a:r>
            </a:p>
          </p:txBody>
        </p:sp>
        <p:sp>
          <p:nvSpPr>
            <p:cNvPr id="17" name="Textfeld 16"/>
            <p:cNvSpPr txBox="1"/>
            <p:nvPr/>
          </p:nvSpPr>
          <p:spPr>
            <a:xfrm>
              <a:off x="3696576" y="5993691"/>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4</a:t>
              </a:r>
            </a:p>
          </p:txBody>
        </p:sp>
        <p:cxnSp>
          <p:nvCxnSpPr>
            <p:cNvPr id="18" name="Gerade Verbindung mit Pfeil 17"/>
            <p:cNvCxnSpPr>
              <a:stCxn id="17" idx="1"/>
            </p:cNvCxnSpPr>
            <p:nvPr/>
          </p:nvCxnSpPr>
          <p:spPr>
            <a:xfrm flipH="1" flipV="1">
              <a:off x="3310689" y="5781217"/>
              <a:ext cx="385886" cy="43236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Textfeld 18"/>
          <p:cNvSpPr txBox="1"/>
          <p:nvPr/>
        </p:nvSpPr>
        <p:spPr>
          <a:xfrm>
            <a:off x="6266451" y="404664"/>
            <a:ext cx="402060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Beobachtung</a:t>
            </a:r>
            <a:r>
              <a:rPr lang="de-DE" sz="1600" i="1" u="sng" dirty="0" smtClean="0">
                <a:latin typeface="Arial" panose="020B0604020202020204" pitchFamily="34" charset="0"/>
                <a:cs typeface="Arial" panose="020B0604020202020204" pitchFamily="34" charset="0"/>
              </a:rPr>
              <a:t>:</a:t>
            </a:r>
            <a:endParaRPr lang="de-DE" sz="1600" dirty="0">
              <a:solidFill>
                <a:srgbClr val="FFFDE9"/>
              </a:solidFill>
              <a:latin typeface="Arial" panose="020B0604020202020204" pitchFamily="34" charset="0"/>
              <a:cs typeface="Arial" panose="020B0604020202020204" pitchFamily="34" charset="0"/>
            </a:endParaRPr>
          </a:p>
        </p:txBody>
      </p:sp>
      <p:sp>
        <p:nvSpPr>
          <p:cNvPr id="22" name="Textfeld 21"/>
          <p:cNvSpPr txBox="1"/>
          <p:nvPr/>
        </p:nvSpPr>
        <p:spPr>
          <a:xfrm>
            <a:off x="6250779" y="3534581"/>
            <a:ext cx="4191042"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Auswirkung auf Kühlsystem</a:t>
            </a:r>
            <a:r>
              <a:rPr lang="de-DE" sz="1600" i="1" u="sng" dirty="0" smtClean="0">
                <a:latin typeface="Arial" panose="020B0604020202020204" pitchFamily="34" charset="0"/>
                <a:cs typeface="Arial" panose="020B0604020202020204" pitchFamily="34" charset="0"/>
              </a:rPr>
              <a:t>:</a:t>
            </a:r>
            <a:endParaRPr lang="de-DE" sz="1600" dirty="0">
              <a:solidFill>
                <a:srgbClr val="FFFDE9"/>
              </a:solidFill>
              <a:latin typeface="Arial" panose="020B0604020202020204" pitchFamily="34" charset="0"/>
              <a:cs typeface="Arial" panose="020B0604020202020204" pitchFamily="34" charset="0"/>
            </a:endParaRPr>
          </a:p>
        </p:txBody>
      </p:sp>
      <p:sp>
        <p:nvSpPr>
          <p:cNvPr id="23" name="Textfeld 22"/>
          <p:cNvSpPr txBox="1"/>
          <p:nvPr/>
        </p:nvSpPr>
        <p:spPr>
          <a:xfrm>
            <a:off x="6260934" y="2924945"/>
            <a:ext cx="4587594" cy="338554"/>
          </a:xfrm>
          <a:prstGeom prst="rect">
            <a:avLst/>
          </a:prstGeom>
          <a:noFill/>
        </p:spPr>
        <p:txBody>
          <a:bodyPr wrap="square" rtlCol="0">
            <a:spAutoFit/>
          </a:bodyPr>
          <a:lstStyle/>
          <a:p>
            <a:r>
              <a:rPr lang="de-DE" sz="1600" i="1" u="sng" dirty="0" smtClean="0">
                <a:latin typeface="Arial" panose="020B0604020202020204" pitchFamily="34" charset="0"/>
                <a:cs typeface="Arial" panose="020B0604020202020204" pitchFamily="34" charset="0"/>
              </a:rPr>
              <a:t>Diagnose</a:t>
            </a:r>
            <a:endParaRPr lang="de-DE" sz="1600" dirty="0">
              <a:solidFill>
                <a:srgbClr val="FFFDE9"/>
              </a:solidFill>
              <a:latin typeface="Arial" panose="020B0604020202020204" pitchFamily="34" charset="0"/>
              <a:cs typeface="Arial" panose="020B0604020202020204" pitchFamily="34" charset="0"/>
            </a:endParaRPr>
          </a:p>
        </p:txBody>
      </p:sp>
      <p:sp>
        <p:nvSpPr>
          <p:cNvPr id="24" name="Textfeld 23"/>
          <p:cNvSpPr txBox="1"/>
          <p:nvPr/>
        </p:nvSpPr>
        <p:spPr>
          <a:xfrm>
            <a:off x="6318528" y="5990307"/>
            <a:ext cx="425446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Relevanz zum Ausgangsproblem</a:t>
            </a:r>
            <a:r>
              <a:rPr lang="de-DE" sz="1600" i="1" dirty="0" smtClean="0">
                <a:latin typeface="Arial" panose="020B0604020202020204" pitchFamily="34" charset="0"/>
                <a:cs typeface="Arial" panose="020B0604020202020204" pitchFamily="34" charset="0"/>
              </a:rPr>
              <a:t>:</a:t>
            </a:r>
            <a:endParaRPr lang="de-DE" sz="1600" dirty="0">
              <a:solidFill>
                <a:srgbClr val="FFFDE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35704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768369" y="639312"/>
            <a:ext cx="4478799" cy="2246769"/>
          </a:xfrm>
          <a:prstGeom prst="rect">
            <a:avLst/>
          </a:prstGeom>
          <a:noFill/>
        </p:spPr>
        <p:txBody>
          <a:bodyPr wrap="square" rtlCol="0">
            <a:spAutoFit/>
          </a:bodyPr>
          <a:lstStyle/>
          <a:p>
            <a:r>
              <a:rPr lang="de-DE" sz="1400" u="sng" dirty="0">
                <a:latin typeface="Arial" panose="020B0604020202020204" pitchFamily="34" charset="0"/>
                <a:cs typeface="Arial" panose="020B0604020202020204" pitchFamily="34" charset="0"/>
              </a:rPr>
              <a:t>BSP3</a:t>
            </a:r>
          </a:p>
          <a:p>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 Temperatur vor dem Thermostat	95°C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nach dem Thermostat	95°C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Kühlereingang		94°C</a:t>
            </a: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 Ausgang	80°C</a:t>
            </a:r>
          </a:p>
          <a:p>
            <a:endParaRPr lang="de-DE" sz="1400" dirty="0">
              <a:latin typeface="Arial" panose="020B0604020202020204" pitchFamily="34" charset="0"/>
              <a:cs typeface="Arial" panose="020B0604020202020204" pitchFamily="34" charset="0"/>
            </a:endParaRPr>
          </a:p>
        </p:txBody>
      </p:sp>
      <p:grpSp>
        <p:nvGrpSpPr>
          <p:cNvPr id="20" name="Gruppieren 19"/>
          <p:cNvGrpSpPr/>
          <p:nvPr/>
        </p:nvGrpSpPr>
        <p:grpSpPr>
          <a:xfrm>
            <a:off x="1703512" y="3483442"/>
            <a:ext cx="4608512" cy="2513020"/>
            <a:chOff x="683568" y="2197012"/>
            <a:chExt cx="7872593" cy="4326566"/>
          </a:xfrm>
        </p:grpSpPr>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2197012"/>
              <a:ext cx="7872593" cy="4104456"/>
            </a:xfrm>
            <a:prstGeom prst="rect">
              <a:avLst/>
            </a:prstGeom>
          </p:spPr>
        </p:pic>
        <p:sp>
          <p:nvSpPr>
            <p:cNvPr id="5" name="Rechteck 4"/>
            <p:cNvSpPr/>
            <p:nvPr/>
          </p:nvSpPr>
          <p:spPr>
            <a:xfrm>
              <a:off x="3257012" y="3470797"/>
              <a:ext cx="360040" cy="576064"/>
            </a:xfrm>
            <a:prstGeom prst="rect">
              <a:avLst/>
            </a:prstGeom>
            <a:solidFill>
              <a:schemeClr val="tx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6" name="Textfeld 5"/>
            <p:cNvSpPr txBox="1"/>
            <p:nvPr/>
          </p:nvSpPr>
          <p:spPr>
            <a:xfrm>
              <a:off x="4231977" y="2983688"/>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1</a:t>
              </a:r>
            </a:p>
          </p:txBody>
        </p:sp>
        <p:cxnSp>
          <p:nvCxnSpPr>
            <p:cNvPr id="8" name="Gerade Verbindung mit Pfeil 7"/>
            <p:cNvCxnSpPr/>
            <p:nvPr/>
          </p:nvCxnSpPr>
          <p:spPr>
            <a:xfrm flipH="1">
              <a:off x="3923928" y="3291465"/>
              <a:ext cx="308049" cy="3535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H="1">
              <a:off x="3574044" y="2963394"/>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a:off x="3278971" y="2622605"/>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3932835" y="2679982"/>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2</a:t>
              </a:r>
            </a:p>
          </p:txBody>
        </p:sp>
        <p:sp>
          <p:nvSpPr>
            <p:cNvPr id="16" name="Textfeld 15"/>
            <p:cNvSpPr txBox="1"/>
            <p:nvPr/>
          </p:nvSpPr>
          <p:spPr>
            <a:xfrm>
              <a:off x="3656864" y="2314829"/>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3</a:t>
              </a:r>
            </a:p>
          </p:txBody>
        </p:sp>
        <p:sp>
          <p:nvSpPr>
            <p:cNvPr id="17" name="Textfeld 16"/>
            <p:cNvSpPr txBox="1"/>
            <p:nvPr/>
          </p:nvSpPr>
          <p:spPr>
            <a:xfrm>
              <a:off x="3696576" y="5993691"/>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4</a:t>
              </a:r>
            </a:p>
          </p:txBody>
        </p:sp>
        <p:cxnSp>
          <p:nvCxnSpPr>
            <p:cNvPr id="18" name="Gerade Verbindung mit Pfeil 17"/>
            <p:cNvCxnSpPr>
              <a:stCxn id="17" idx="1"/>
            </p:cNvCxnSpPr>
            <p:nvPr/>
          </p:nvCxnSpPr>
          <p:spPr>
            <a:xfrm flipH="1" flipV="1">
              <a:off x="3310689" y="5781217"/>
              <a:ext cx="385886" cy="43236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Textfeld 18"/>
          <p:cNvSpPr txBox="1"/>
          <p:nvPr/>
        </p:nvSpPr>
        <p:spPr>
          <a:xfrm>
            <a:off x="6266451" y="404664"/>
            <a:ext cx="4020604" cy="230832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Beobachtung:</a:t>
            </a:r>
          </a:p>
          <a:p>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Die Temperatur ist vor und nach dem Thermostat gleich hoch. Der Thermostat ist geöffnet. Die Temperatur am Kühlereingang ist deutlich höher als am Kühlerausgang. Die Temperaturdifferenz liegt bei 14°C und ist deutlich höher als der Sollwert (5°C - 7°C).</a:t>
            </a:r>
          </a:p>
        </p:txBody>
      </p:sp>
      <p:sp>
        <p:nvSpPr>
          <p:cNvPr id="22" name="Textfeld 21"/>
          <p:cNvSpPr txBox="1"/>
          <p:nvPr/>
        </p:nvSpPr>
        <p:spPr>
          <a:xfrm>
            <a:off x="6279503" y="3559128"/>
            <a:ext cx="4374889" cy="230832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Auswirkung auf Kühlsystem:</a:t>
            </a:r>
          </a:p>
          <a:p>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Durch den verstopften Kühler ist der Kühlflüssigkeitsdurchsatz am Kühler zu gering. Der Wärmetransport ist blockiert. Dies hat zur Folge, dass die Kühlflüssigkeit die überschüssige Wärme nicht an die Um-</a:t>
            </a:r>
            <a:r>
              <a:rPr lang="de-DE" sz="1600" dirty="0" err="1">
                <a:latin typeface="Arial" panose="020B0604020202020204" pitchFamily="34" charset="0"/>
                <a:cs typeface="Arial" panose="020B0604020202020204" pitchFamily="34" charset="0"/>
              </a:rPr>
              <a:t>gebung</a:t>
            </a:r>
            <a:r>
              <a:rPr lang="de-DE" sz="1600" dirty="0">
                <a:latin typeface="Arial" panose="020B0604020202020204" pitchFamily="34" charset="0"/>
                <a:cs typeface="Arial" panose="020B0604020202020204" pitchFamily="34" charset="0"/>
              </a:rPr>
              <a:t> abgeben kann. Die Betriebs-temperatur steigt bis in den roten Bereich</a:t>
            </a:r>
          </a:p>
        </p:txBody>
      </p:sp>
      <p:sp>
        <p:nvSpPr>
          <p:cNvPr id="23" name="Textfeld 22"/>
          <p:cNvSpPr txBox="1"/>
          <p:nvPr/>
        </p:nvSpPr>
        <p:spPr>
          <a:xfrm>
            <a:off x="6260934" y="2924945"/>
            <a:ext cx="4587594" cy="584775"/>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Diagnose:</a:t>
            </a:r>
            <a:r>
              <a:rPr lang="de-DE" sz="1600" i="1" dirty="0">
                <a:latin typeface="Arial" panose="020B0604020202020204" pitchFamily="34" charset="0"/>
                <a:cs typeface="Arial" panose="020B0604020202020204" pitchFamily="34" charset="0"/>
              </a:rPr>
              <a:t>  </a:t>
            </a:r>
            <a:r>
              <a:rPr lang="de-DE" sz="1600" dirty="0">
                <a:latin typeface="Arial" panose="020B0604020202020204" pitchFamily="34" charset="0"/>
                <a:cs typeface="Arial" panose="020B0604020202020204" pitchFamily="34" charset="0"/>
              </a:rPr>
              <a:t>Kühler innen verstopft. 		  Durchsatzmenge zu gering.</a:t>
            </a:r>
          </a:p>
        </p:txBody>
      </p:sp>
      <p:sp>
        <p:nvSpPr>
          <p:cNvPr id="24" name="Textfeld 23"/>
          <p:cNvSpPr txBox="1"/>
          <p:nvPr/>
        </p:nvSpPr>
        <p:spPr>
          <a:xfrm>
            <a:off x="6318528" y="5990307"/>
            <a:ext cx="425446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Relevanz zum Ausgangsproblem</a:t>
            </a:r>
            <a:r>
              <a:rPr lang="de-DE" sz="1600" i="1" dirty="0">
                <a:latin typeface="Arial" panose="020B0604020202020204" pitchFamily="34" charset="0"/>
                <a:cs typeface="Arial" panose="020B0604020202020204" pitchFamily="34" charset="0"/>
              </a:rPr>
              <a:t>: </a:t>
            </a:r>
            <a:r>
              <a:rPr lang="de-DE" sz="1600" dirty="0">
                <a:latin typeface="Arial" panose="020B0604020202020204" pitchFamily="34" charset="0"/>
                <a:cs typeface="Arial" panose="020B0604020202020204" pitchFamily="34" charset="0"/>
              </a:rPr>
              <a:t>Ja </a:t>
            </a:r>
          </a:p>
        </p:txBody>
      </p:sp>
    </p:spTree>
    <p:extLst>
      <p:ext uri="{BB962C8B-B14F-4D97-AF65-F5344CB8AC3E}">
        <p14:creationId xmlns:p14="http://schemas.microsoft.com/office/powerpoint/2010/main" val="8728464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768369" y="639312"/>
            <a:ext cx="4478799" cy="2246769"/>
          </a:xfrm>
          <a:prstGeom prst="rect">
            <a:avLst/>
          </a:prstGeom>
          <a:noFill/>
        </p:spPr>
        <p:txBody>
          <a:bodyPr wrap="square" rtlCol="0">
            <a:spAutoFit/>
          </a:bodyPr>
          <a:lstStyle/>
          <a:p>
            <a:r>
              <a:rPr lang="de-DE" sz="1400" u="sng" dirty="0">
                <a:latin typeface="Arial" panose="020B0604020202020204" pitchFamily="34" charset="0"/>
                <a:cs typeface="Arial" panose="020B0604020202020204" pitchFamily="34" charset="0"/>
              </a:rPr>
              <a:t>BSP4:</a:t>
            </a:r>
          </a:p>
          <a:p>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 Temperatur vor dem Thermostat	</a:t>
            </a:r>
            <a:r>
              <a:rPr lang="de-DE" sz="1400" dirty="0" smtClean="0">
                <a:latin typeface="Arial" panose="020B0604020202020204" pitchFamily="34" charset="0"/>
                <a:cs typeface="Arial" panose="020B0604020202020204" pitchFamily="34" charset="0"/>
              </a:rPr>
              <a:t>100°C</a:t>
            </a:r>
            <a:endParaRPr lang="de-DE" sz="1400" dirty="0">
              <a:latin typeface="Arial" panose="020B0604020202020204" pitchFamily="34" charset="0"/>
              <a:cs typeface="Arial" panose="020B0604020202020204" pitchFamily="34" charset="0"/>
            </a:endParaRP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nach dem Thermostat	</a:t>
            </a:r>
            <a:r>
              <a:rPr lang="de-DE" sz="1400" dirty="0" smtClean="0">
                <a:latin typeface="Arial" panose="020B0604020202020204" pitchFamily="34" charset="0"/>
                <a:cs typeface="Arial" panose="020B0604020202020204" pitchFamily="34" charset="0"/>
              </a:rPr>
              <a:t>100°C</a:t>
            </a:r>
            <a:endParaRPr lang="de-DE" sz="1400" dirty="0">
              <a:latin typeface="Arial" panose="020B0604020202020204" pitchFamily="34" charset="0"/>
              <a:cs typeface="Arial" panose="020B0604020202020204" pitchFamily="34" charset="0"/>
            </a:endParaRP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Kühlereingang		</a:t>
            </a:r>
            <a:r>
              <a:rPr lang="de-DE" sz="1400" dirty="0" smtClean="0">
                <a:latin typeface="Arial" panose="020B0604020202020204" pitchFamily="34" charset="0"/>
                <a:cs typeface="Arial" panose="020B0604020202020204" pitchFamily="34" charset="0"/>
              </a:rPr>
              <a:t>99°C</a:t>
            </a:r>
            <a:endParaRPr lang="de-DE" sz="1400" dirty="0">
              <a:latin typeface="Arial" panose="020B0604020202020204" pitchFamily="34" charset="0"/>
              <a:cs typeface="Arial" panose="020B0604020202020204" pitchFamily="34" charset="0"/>
            </a:endParaRPr>
          </a:p>
          <a:p>
            <a:pPr marL="342900" indent="-342900">
              <a:buAutoNum type="arabicPlain"/>
            </a:pPr>
            <a:endParaRPr lang="de-DE" sz="1400" dirty="0">
              <a:latin typeface="Arial" panose="020B0604020202020204" pitchFamily="34" charset="0"/>
              <a:cs typeface="Arial" panose="020B0604020202020204" pitchFamily="34" charset="0"/>
            </a:endParaRPr>
          </a:p>
          <a:p>
            <a:pPr marL="342900" indent="-342900">
              <a:buAutoNum type="arabicPlain"/>
            </a:pPr>
            <a:r>
              <a:rPr lang="de-DE" sz="1400" dirty="0">
                <a:latin typeface="Arial" panose="020B0604020202020204" pitchFamily="34" charset="0"/>
                <a:cs typeface="Arial" panose="020B0604020202020204" pitchFamily="34" charset="0"/>
              </a:rPr>
              <a:t>Temperatur am Kühler Ausgang	</a:t>
            </a:r>
            <a:r>
              <a:rPr lang="de-DE" sz="1400" dirty="0" smtClean="0">
                <a:latin typeface="Arial" panose="020B0604020202020204" pitchFamily="34" charset="0"/>
                <a:cs typeface="Arial" panose="020B0604020202020204" pitchFamily="34" charset="0"/>
              </a:rPr>
              <a:t>98°C</a:t>
            </a:r>
            <a:endParaRPr lang="de-DE" sz="1400" dirty="0">
              <a:latin typeface="Arial" panose="020B0604020202020204" pitchFamily="34" charset="0"/>
              <a:cs typeface="Arial" panose="020B0604020202020204" pitchFamily="34" charset="0"/>
            </a:endParaRPr>
          </a:p>
          <a:p>
            <a:endParaRPr lang="de-DE" sz="1400" dirty="0">
              <a:latin typeface="Arial" panose="020B0604020202020204" pitchFamily="34" charset="0"/>
              <a:cs typeface="Arial" panose="020B0604020202020204" pitchFamily="34" charset="0"/>
            </a:endParaRPr>
          </a:p>
        </p:txBody>
      </p:sp>
      <p:grpSp>
        <p:nvGrpSpPr>
          <p:cNvPr id="20" name="Gruppieren 19"/>
          <p:cNvGrpSpPr/>
          <p:nvPr/>
        </p:nvGrpSpPr>
        <p:grpSpPr>
          <a:xfrm>
            <a:off x="1703512" y="3483442"/>
            <a:ext cx="4608512" cy="2513020"/>
            <a:chOff x="683568" y="2197012"/>
            <a:chExt cx="7872593" cy="4326566"/>
          </a:xfrm>
        </p:grpSpPr>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2197012"/>
              <a:ext cx="7872593" cy="4104456"/>
            </a:xfrm>
            <a:prstGeom prst="rect">
              <a:avLst/>
            </a:prstGeom>
          </p:spPr>
        </p:pic>
        <p:sp>
          <p:nvSpPr>
            <p:cNvPr id="5" name="Rechteck 4"/>
            <p:cNvSpPr/>
            <p:nvPr/>
          </p:nvSpPr>
          <p:spPr>
            <a:xfrm>
              <a:off x="3257012" y="3470797"/>
              <a:ext cx="360040" cy="576064"/>
            </a:xfrm>
            <a:prstGeom prst="rect">
              <a:avLst/>
            </a:prstGeom>
            <a:solidFill>
              <a:schemeClr val="tx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6" name="Textfeld 5"/>
            <p:cNvSpPr txBox="1"/>
            <p:nvPr/>
          </p:nvSpPr>
          <p:spPr>
            <a:xfrm>
              <a:off x="4231977" y="2983688"/>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1</a:t>
              </a:r>
            </a:p>
          </p:txBody>
        </p:sp>
        <p:cxnSp>
          <p:nvCxnSpPr>
            <p:cNvPr id="8" name="Gerade Verbindung mit Pfeil 7"/>
            <p:cNvCxnSpPr/>
            <p:nvPr/>
          </p:nvCxnSpPr>
          <p:spPr>
            <a:xfrm flipH="1">
              <a:off x="3923928" y="3291465"/>
              <a:ext cx="308049" cy="3535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H="1">
              <a:off x="3574044" y="2963394"/>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a:off x="3278971" y="2622605"/>
              <a:ext cx="385887" cy="4705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3932835" y="2679982"/>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2</a:t>
              </a:r>
            </a:p>
          </p:txBody>
        </p:sp>
        <p:sp>
          <p:nvSpPr>
            <p:cNvPr id="16" name="Textfeld 15"/>
            <p:cNvSpPr txBox="1"/>
            <p:nvPr/>
          </p:nvSpPr>
          <p:spPr>
            <a:xfrm>
              <a:off x="3656864" y="2314829"/>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3</a:t>
              </a:r>
            </a:p>
          </p:txBody>
        </p:sp>
        <p:sp>
          <p:nvSpPr>
            <p:cNvPr id="17" name="Textfeld 16"/>
            <p:cNvSpPr txBox="1"/>
            <p:nvPr/>
          </p:nvSpPr>
          <p:spPr>
            <a:xfrm>
              <a:off x="3696576" y="5993691"/>
              <a:ext cx="288032" cy="529887"/>
            </a:xfrm>
            <a:prstGeom prst="rect">
              <a:avLst/>
            </a:prstGeom>
            <a:solidFill>
              <a:srgbClr val="92D050"/>
            </a:solidFill>
          </p:spPr>
          <p:txBody>
            <a:bodyPr wrap="square" rtlCol="0">
              <a:spAutoFit/>
            </a:bodyPr>
            <a:lstStyle/>
            <a:p>
              <a:r>
                <a:rPr lang="de-DE" sz="1400" b="1" dirty="0">
                  <a:latin typeface="Arial" panose="020B0604020202020204" pitchFamily="34" charset="0"/>
                  <a:cs typeface="Arial" panose="020B0604020202020204" pitchFamily="34" charset="0"/>
                </a:rPr>
                <a:t>4</a:t>
              </a:r>
            </a:p>
          </p:txBody>
        </p:sp>
        <p:cxnSp>
          <p:nvCxnSpPr>
            <p:cNvPr id="18" name="Gerade Verbindung mit Pfeil 17"/>
            <p:cNvCxnSpPr>
              <a:stCxn id="17" idx="1"/>
            </p:cNvCxnSpPr>
            <p:nvPr/>
          </p:nvCxnSpPr>
          <p:spPr>
            <a:xfrm flipH="1" flipV="1">
              <a:off x="3310689" y="5781217"/>
              <a:ext cx="385886" cy="43236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Textfeld 18"/>
          <p:cNvSpPr txBox="1"/>
          <p:nvPr/>
        </p:nvSpPr>
        <p:spPr>
          <a:xfrm>
            <a:off x="6266451" y="404664"/>
            <a:ext cx="402060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Beobachtung</a:t>
            </a:r>
            <a:r>
              <a:rPr lang="de-DE" sz="1600" i="1" u="sng" dirty="0" smtClean="0">
                <a:latin typeface="Arial" panose="020B0604020202020204" pitchFamily="34" charset="0"/>
                <a:cs typeface="Arial" panose="020B0604020202020204" pitchFamily="34" charset="0"/>
              </a:rPr>
              <a:t>:</a:t>
            </a:r>
            <a:endParaRPr lang="de-DE" sz="1600" dirty="0">
              <a:solidFill>
                <a:srgbClr val="FFFDE9"/>
              </a:solidFill>
              <a:latin typeface="Arial" panose="020B0604020202020204" pitchFamily="34" charset="0"/>
              <a:cs typeface="Arial" panose="020B0604020202020204" pitchFamily="34" charset="0"/>
            </a:endParaRPr>
          </a:p>
        </p:txBody>
      </p:sp>
      <p:sp>
        <p:nvSpPr>
          <p:cNvPr id="22" name="Textfeld 21"/>
          <p:cNvSpPr txBox="1"/>
          <p:nvPr/>
        </p:nvSpPr>
        <p:spPr>
          <a:xfrm>
            <a:off x="6279504" y="3845366"/>
            <a:ext cx="4191042"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Auswirkung auf Kühlsystem</a:t>
            </a:r>
            <a:r>
              <a:rPr lang="de-DE" sz="1600" i="1" u="sng" dirty="0" smtClean="0">
                <a:latin typeface="Arial" panose="020B0604020202020204" pitchFamily="34" charset="0"/>
                <a:cs typeface="Arial" panose="020B0604020202020204" pitchFamily="34" charset="0"/>
              </a:rPr>
              <a:t>:</a:t>
            </a:r>
            <a:endParaRPr lang="de-DE" sz="1600" dirty="0">
              <a:solidFill>
                <a:srgbClr val="FFFDE9"/>
              </a:solidFill>
              <a:latin typeface="Arial" panose="020B0604020202020204" pitchFamily="34" charset="0"/>
              <a:cs typeface="Arial" panose="020B0604020202020204" pitchFamily="34" charset="0"/>
            </a:endParaRPr>
          </a:p>
        </p:txBody>
      </p:sp>
      <p:sp>
        <p:nvSpPr>
          <p:cNvPr id="23" name="Textfeld 22"/>
          <p:cNvSpPr txBox="1"/>
          <p:nvPr/>
        </p:nvSpPr>
        <p:spPr>
          <a:xfrm>
            <a:off x="6168008" y="2780929"/>
            <a:ext cx="458759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Diagnose</a:t>
            </a:r>
            <a:r>
              <a:rPr lang="de-DE" sz="1600" i="1" u="sng" dirty="0" smtClean="0">
                <a:latin typeface="Arial" panose="020B0604020202020204" pitchFamily="34" charset="0"/>
                <a:cs typeface="Arial" panose="020B0604020202020204" pitchFamily="34" charset="0"/>
              </a:rPr>
              <a:t>:</a:t>
            </a:r>
            <a:endParaRPr lang="de-DE" sz="1600" dirty="0">
              <a:solidFill>
                <a:srgbClr val="FFFDE9"/>
              </a:solidFill>
              <a:latin typeface="Arial" panose="020B0604020202020204" pitchFamily="34" charset="0"/>
              <a:cs typeface="Arial" panose="020B0604020202020204" pitchFamily="34" charset="0"/>
            </a:endParaRPr>
          </a:p>
        </p:txBody>
      </p:sp>
      <p:sp>
        <p:nvSpPr>
          <p:cNvPr id="24" name="Textfeld 23"/>
          <p:cNvSpPr txBox="1"/>
          <p:nvPr/>
        </p:nvSpPr>
        <p:spPr>
          <a:xfrm>
            <a:off x="6318528" y="6021288"/>
            <a:ext cx="4254464" cy="338554"/>
          </a:xfrm>
          <a:prstGeom prst="rect">
            <a:avLst/>
          </a:prstGeom>
          <a:noFill/>
        </p:spPr>
        <p:txBody>
          <a:bodyPr wrap="square" rtlCol="0">
            <a:spAutoFit/>
          </a:bodyPr>
          <a:lstStyle/>
          <a:p>
            <a:r>
              <a:rPr lang="de-DE" sz="1600" i="1" u="sng" dirty="0">
                <a:latin typeface="Arial" panose="020B0604020202020204" pitchFamily="34" charset="0"/>
                <a:cs typeface="Arial" panose="020B0604020202020204" pitchFamily="34" charset="0"/>
              </a:rPr>
              <a:t>Relevanz zum Ausgangsproblem</a:t>
            </a:r>
            <a:r>
              <a:rPr lang="de-DE" sz="1600" i="1" dirty="0" smtClean="0">
                <a:latin typeface="Arial" panose="020B0604020202020204" pitchFamily="34" charset="0"/>
                <a:cs typeface="Arial" panose="020B0604020202020204" pitchFamily="34" charset="0"/>
              </a:rPr>
              <a:t>:</a:t>
            </a:r>
            <a:endParaRPr lang="de-DE" sz="1600" dirty="0">
              <a:solidFill>
                <a:srgbClr val="FFFDE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24183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592</Words>
  <Application>Microsoft Office PowerPoint</Application>
  <PresentationFormat>Benutzerdefiniert</PresentationFormat>
  <Paragraphs>176</Paragraphs>
  <Slides>10</Slides>
  <Notes>0</Notes>
  <HiddenSlides>0</HiddenSlides>
  <MMClips>0</MMClips>
  <ScaleCrop>false</ScaleCrop>
  <HeadingPairs>
    <vt:vector size="4" baseType="variant">
      <vt:variant>
        <vt:lpstr>Design</vt:lpstr>
      </vt:variant>
      <vt:variant>
        <vt:i4>1</vt:i4>
      </vt:variant>
      <vt:variant>
        <vt:lpstr>Folientitel</vt:lpstr>
      </vt:variant>
      <vt:variant>
        <vt:i4>10</vt:i4>
      </vt:variant>
    </vt:vector>
  </HeadingPairs>
  <TitlesOfParts>
    <vt:vector size="11" baseType="lpstr">
      <vt:lpstr>Office</vt:lpstr>
      <vt:lpstr>LT1:  Fehler am hydraulischen Kühlsystem lokalisieren und beheben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 K</dc:creator>
  <cp:lastModifiedBy>AProfLehrer</cp:lastModifiedBy>
  <cp:revision>7</cp:revision>
  <dcterms:created xsi:type="dcterms:W3CDTF">2020-12-15T06:46:43Z</dcterms:created>
  <dcterms:modified xsi:type="dcterms:W3CDTF">2021-02-22T13:13:11Z</dcterms:modified>
</cp:coreProperties>
</file>